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4" userDrawn="1">
          <p15:clr>
            <a:srgbClr val="A4A3A4"/>
          </p15:clr>
        </p15:guide>
        <p15:guide id="2" pos="346" userDrawn="1">
          <p15:clr>
            <a:srgbClr val="A4A3A4"/>
          </p15:clr>
        </p15:guide>
        <p15:guide id="3" pos="89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65611E-D0A2-7F97-3ECD-35B8654CFD71}" name="Rizzi Sofia Elena, AK-20" initials="RA" userId="S::sofia-elena.rizzi@bmw.de::5fe05247-23a9-47de-a531-c1fe51f54867" providerId="AD"/>
  <p188:author id="{6B82DF5D-B43F-AC49-395B-191F660C7407}" name="Hoessl Lea, AK-31" initials="HA" userId="S::lea.hoessl@bmwgroup.com::8e9763fb-d43d-4ba2-83f0-c8cfeceb1f69" providerId="AD"/>
  <p188:author id="{162CD9C2-2136-3B77-E0D9-247B2E5B671E}" name="Bruch Wieland, AK-20" initials="BA" userId="S::wieland.bruch@bmw.de::10dc0d52-34af-4656-ac03-931a123e0c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99A87-D326-4033-BB3D-51133A10E3F8}" v="1" dt="2026-07-14T14:00:11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90"/>
      </p:cViewPr>
      <p:guideLst>
        <p:guide orient="horz" pos="4594"/>
        <p:guide pos="346"/>
        <p:guide pos="8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vensiepen Cornelia, AK-31" userId="e777a867-4eeb-4a16-9490-49e14e9ff1d8" providerId="ADAL" clId="{F8729F50-839A-48EF-98CB-0A5C402FB6BB}"/>
    <pc:docChg chg="modSld">
      <pc:chgData name="Bovensiepen Cornelia, AK-31" userId="e777a867-4eeb-4a16-9490-49e14e9ff1d8" providerId="ADAL" clId="{F8729F50-839A-48EF-98CB-0A5C402FB6BB}" dt="2026-07-14T14:05:51.677" v="64" actId="20577"/>
      <pc:docMkLst>
        <pc:docMk/>
      </pc:docMkLst>
      <pc:sldChg chg="modSp mod">
        <pc:chgData name="Bovensiepen Cornelia, AK-31" userId="e777a867-4eeb-4a16-9490-49e14e9ff1d8" providerId="ADAL" clId="{F8729F50-839A-48EF-98CB-0A5C402FB6BB}" dt="2026-07-14T14:05:51.677" v="64" actId="20577"/>
        <pc:sldMkLst>
          <pc:docMk/>
          <pc:sldMk cId="3970105886" sldId="257"/>
        </pc:sldMkLst>
        <pc:spChg chg="mod">
          <ac:chgData name="Bovensiepen Cornelia, AK-31" userId="e777a867-4eeb-4a16-9490-49e14e9ff1d8" providerId="ADAL" clId="{F8729F50-839A-48EF-98CB-0A5C402FB6BB}" dt="2026-07-14T13:56:50.314" v="29" actId="20577"/>
          <ac:spMkLst>
            <pc:docMk/>
            <pc:sldMk cId="3970105886" sldId="257"/>
            <ac:spMk id="86" creationId="{71837433-0884-0920-933A-04E8D85D5E2D}"/>
          </ac:spMkLst>
        </pc:spChg>
        <pc:spChg chg="mod">
          <ac:chgData name="Bovensiepen Cornelia, AK-31" userId="e777a867-4eeb-4a16-9490-49e14e9ff1d8" providerId="ADAL" clId="{F8729F50-839A-48EF-98CB-0A5C402FB6BB}" dt="2026-07-14T14:05:51.677" v="64" actId="20577"/>
          <ac:spMkLst>
            <pc:docMk/>
            <pc:sldMk cId="3970105886" sldId="257"/>
            <ac:spMk id="101" creationId="{B8C197C6-DE37-9070-ACB2-C734AF1331F6}"/>
          </ac:spMkLst>
        </pc:spChg>
        <pc:spChg chg="mod">
          <ac:chgData name="Bovensiepen Cornelia, AK-31" userId="e777a867-4eeb-4a16-9490-49e14e9ff1d8" providerId="ADAL" clId="{F8729F50-839A-48EF-98CB-0A5C402FB6BB}" dt="2026-07-14T14:00:20.789" v="47" actId="20577"/>
          <ac:spMkLst>
            <pc:docMk/>
            <pc:sldMk cId="3970105886" sldId="257"/>
            <ac:spMk id="109" creationId="{C3F3CC30-4552-A30F-CBCE-0BA60FBB32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9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568A48D-FC8F-4A69-A7C6-8F5625DC62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6946964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568A48D-FC8F-4A69-A7C6-8F5625DC6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223556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1" pos="14815">
          <p15:clr>
            <a:srgbClr val="FBAE40"/>
          </p15:clr>
        </p15:guide>
        <p15:guide id="12" pos="1590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45D995C9-90CA-4EE8-9DD8-83F6741396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9802513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45D995C9-90CA-4EE8-9DD8-83F674139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291" cy="224998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1617305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279">
          <p15:clr>
            <a:srgbClr val="FBAE40"/>
          </p15:clr>
        </p15:guide>
        <p15:guide id="2" pos="10847">
          <p15:clr>
            <a:srgbClr val="FBAE40"/>
          </p15:clr>
        </p15:guide>
        <p15:guide id="3" pos="20471">
          <p15:clr>
            <a:srgbClr val="FBAE40"/>
          </p15:clr>
        </p15:guide>
        <p15:guide id="4" pos="1989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A87CDE6-4D31-464C-B238-7EB6F6DBD0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6818671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A87CDE6-4D31-464C-B238-7EB6F6DBD0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225075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871">
          <p15:clr>
            <a:srgbClr val="FBAE40"/>
          </p15:clr>
        </p15:guide>
        <p15:guide id="2" pos="8443">
          <p15:clr>
            <a:srgbClr val="FBAE40"/>
          </p15:clr>
        </p15:guide>
        <p15:guide id="3" pos="15083">
          <p15:clr>
            <a:srgbClr val="FBAE40"/>
          </p15:clr>
        </p15:guide>
        <p15:guide id="4" pos="15659">
          <p15:clr>
            <a:srgbClr val="FBAE40"/>
          </p15:clr>
        </p15:guide>
        <p15:guide id="5" pos="22303">
          <p15:clr>
            <a:srgbClr val="FBAE40"/>
          </p15:clr>
        </p15:guide>
        <p15:guide id="6" pos="228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05645238-9DEC-4A72-9BA1-F517092FAE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1232283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05645238-9DEC-4A72-9BA1-F517092FAE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4171543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4" pos="14815">
          <p15:clr>
            <a:srgbClr val="FBAE40"/>
          </p15:clr>
        </p15:guide>
        <p15:guide id="15" pos="15903">
          <p15:clr>
            <a:srgbClr val="FBAE40"/>
          </p15:clr>
        </p15:guide>
        <p15:guide id="16" orient="horz" pos="10000">
          <p15:clr>
            <a:srgbClr val="FBAE40"/>
          </p15:clr>
        </p15:guide>
        <p15:guide id="17" orient="horz" pos="94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1CCC0F5-E43D-4616-B7C4-E058ADB680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8728846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1CCC0F5-E43D-4616-B7C4-E058ADB680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Inhaltsplatzhalter 1">
            <a:extLst>
              <a:ext uri="{FF2B5EF4-FFF2-40B4-BE49-F238E27FC236}">
                <a16:creationId xmlns:a16="http://schemas.microsoft.com/office/drawing/2014/main" id="{D9028297-F8A3-40B3-AA36-477ABB38F3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3" y="2042348"/>
            <a:ext cx="6313885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cap="all" baseline="0"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2207534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9873D050-8C41-4684-9B1D-81971AB52E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6562638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9873D050-8C41-4684-9B1D-81971AB52E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BA9CD6AC-9C73-4D8F-9F5C-1CF35772BD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53475" y="2042348"/>
            <a:ext cx="3035442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2" name="Inhaltsplatzhalter 1">
            <a:extLst>
              <a:ext uri="{FF2B5EF4-FFF2-40B4-BE49-F238E27FC236}">
                <a16:creationId xmlns:a16="http://schemas.microsoft.com/office/drawing/2014/main" id="{4EA6A0CB-E01D-4647-9CEB-66AA9684281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2" y="2042348"/>
            <a:ext cx="3035442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82953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4843">
          <p15:clr>
            <a:srgbClr val="FBAE40"/>
          </p15:clr>
        </p15:guide>
        <p15:guide id="6" pos="159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7C54160-9C46-4866-882D-50B5C096B1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6612701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7C54160-9C46-4866-882D-50B5C096B1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Inhaltsplatzhalter 3">
            <a:extLst>
              <a:ext uri="{FF2B5EF4-FFF2-40B4-BE49-F238E27FC236}">
                <a16:creationId xmlns:a16="http://schemas.microsoft.com/office/drawing/2014/main" id="{3988BB4E-F1CA-4BC0-993D-C218662BA85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565289" y="2042348"/>
            <a:ext cx="2023628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8" name="Inhaltsplatzhalter 2">
            <a:extLst>
              <a:ext uri="{FF2B5EF4-FFF2-40B4-BE49-F238E27FC236}">
                <a16:creationId xmlns:a16="http://schemas.microsoft.com/office/drawing/2014/main" id="{0D7FB171-0CB4-4740-8625-DD15BF1FF8D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420161" y="2042348"/>
            <a:ext cx="2023628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6" name="Inhaltsplatzhalter 1">
            <a:extLst>
              <a:ext uri="{FF2B5EF4-FFF2-40B4-BE49-F238E27FC236}">
                <a16:creationId xmlns:a16="http://schemas.microsoft.com/office/drawing/2014/main" id="{51462A60-9CA1-461B-A29A-E91D63B609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3" y="2042348"/>
            <a:ext cx="2023628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381995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307">
          <p15:clr>
            <a:srgbClr val="FBAE40"/>
          </p15:clr>
        </p15:guide>
        <p15:guide id="4" pos="19911">
          <p15:clr>
            <a:srgbClr val="FBAE40"/>
          </p15:clr>
        </p15:guide>
        <p15:guide id="5" pos="10839">
          <p15:clr>
            <a:srgbClr val="FBAE40"/>
          </p15:clr>
        </p15:guide>
        <p15:guide id="6" pos="2044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2562CC6E-EDA2-4F9E-A09B-A2E54AB188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9101739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2562CC6E-EDA2-4F9E-A09B-A2E54AB188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Inhaltsplatzhalter 4">
            <a:extLst>
              <a:ext uri="{FF2B5EF4-FFF2-40B4-BE49-F238E27FC236}">
                <a16:creationId xmlns:a16="http://schemas.microsoft.com/office/drawing/2014/main" id="{8BA2F5EE-5EBD-4514-8AF6-B05EC345392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01572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32" name="Inhaltsplatzhalter 3">
            <a:extLst>
              <a:ext uri="{FF2B5EF4-FFF2-40B4-BE49-F238E27FC236}">
                <a16:creationId xmlns:a16="http://schemas.microsoft.com/office/drawing/2014/main" id="{60EC06ED-6F07-4680-9AE2-23D7698B36D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492725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027E4EC2-9005-40D4-918C-FD11293AE43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883879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8" name="Inhaltsplatzhalter 1">
            <a:extLst>
              <a:ext uri="{FF2B5EF4-FFF2-40B4-BE49-F238E27FC236}">
                <a16:creationId xmlns:a16="http://schemas.microsoft.com/office/drawing/2014/main" id="{CD857AE5-6C50-432B-94B7-EC5D4821331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3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2344729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22819">
          <p15:clr>
            <a:srgbClr val="FBAE40"/>
          </p15:clr>
        </p15:guide>
        <p15:guide id="7" pos="7907">
          <p15:clr>
            <a:srgbClr val="FBAE40"/>
          </p15:clr>
        </p15:guide>
        <p15:guide id="8" pos="8415">
          <p15:clr>
            <a:srgbClr val="FBAE40"/>
          </p15:clr>
        </p15:guide>
        <p15:guide id="9" pos="15107">
          <p15:clr>
            <a:srgbClr val="FBAE40"/>
          </p15:clr>
        </p15:guide>
        <p15:guide id="10" pos="15619">
          <p15:clr>
            <a:srgbClr val="FBAE40"/>
          </p15:clr>
        </p15:guide>
        <p15:guide id="11" pos="223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8D39B1E-A015-4084-940D-8BBABCAACD8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821339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8D39B1E-A015-4084-940D-8BBABCAACD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Inhaltsplatzhalter 4"/>
          <p:cNvSpPr>
            <a:spLocks noGrp="1"/>
          </p:cNvSpPr>
          <p:nvPr>
            <p:ph sz="quarter" idx="13" hasCustomPrompt="1"/>
          </p:nvPr>
        </p:nvSpPr>
        <p:spPr>
          <a:xfrm>
            <a:off x="3553475" y="5732688"/>
            <a:ext cx="3035442" cy="337991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2" hasCustomPrompt="1"/>
          </p:nvPr>
        </p:nvSpPr>
        <p:spPr>
          <a:xfrm>
            <a:off x="275033" y="5732688"/>
            <a:ext cx="3035442" cy="337991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6" name="Inhaltsplatzhalter 2"/>
          <p:cNvSpPr>
            <a:spLocks noGrp="1"/>
          </p:cNvSpPr>
          <p:nvPr>
            <p:ph sz="quarter" idx="11" hasCustomPrompt="1"/>
          </p:nvPr>
        </p:nvSpPr>
        <p:spPr>
          <a:xfrm>
            <a:off x="3553475" y="2042346"/>
            <a:ext cx="3035442" cy="3378342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4" name="Inhaltsplatzhalter 1"/>
          <p:cNvSpPr>
            <a:spLocks noGrp="1"/>
          </p:cNvSpPr>
          <p:nvPr>
            <p:ph sz="quarter" idx="10" hasCustomPrompt="1"/>
          </p:nvPr>
        </p:nvSpPr>
        <p:spPr>
          <a:xfrm>
            <a:off x="275033" y="2042346"/>
            <a:ext cx="3035442" cy="3378342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636467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14843">
          <p15:clr>
            <a:srgbClr val="FBAE40"/>
          </p15:clr>
        </p15:guide>
        <p15:guide id="14" pos="15907">
          <p15:clr>
            <a:srgbClr val="FBAE40"/>
          </p15:clr>
        </p15:guide>
        <p15:guide id="15" orient="horz" pos="9460">
          <p15:clr>
            <a:srgbClr val="FBAE40"/>
          </p15:clr>
        </p15:guide>
        <p15:guide id="16" orient="horz" pos="10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54C7F330-3D64-4FB0-93F8-C1BA49AFA82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2535763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54C7F330-3D64-4FB0-93F8-C1BA49AFA8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tabLst>
                <a:tab pos="2771074" algn="l"/>
              </a:tabLs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DF2DED3-0602-4827-AE5B-D7DA542659F4}"/>
              </a:ext>
            </a:extLst>
          </p:cNvPr>
          <p:cNvSpPr>
            <a:spLocks/>
          </p:cNvSpPr>
          <p:nvPr userDrawn="1"/>
        </p:nvSpPr>
        <p:spPr>
          <a:xfrm>
            <a:off x="0" y="1797753"/>
            <a:ext cx="6858000" cy="7693205"/>
          </a:xfrm>
          <a:prstGeom prst="rect">
            <a:avLst/>
          </a:prstGeom>
          <a:gradFill>
            <a:gsLst>
              <a:gs pos="1000">
                <a:schemeClr val="accent4"/>
              </a:gs>
              <a:gs pos="100000">
                <a:schemeClr val="accent6"/>
              </a:gs>
            </a:gsLst>
            <a:lin ang="5400000" scaled="0"/>
          </a:gradFill>
        </p:spPr>
        <p:txBody>
          <a:bodyPr vert="horz" lIns="0" tIns="0" rIns="0" bIns="405000" rtlCol="0" anchor="ctr" anchorCtr="0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buClr>
                <a:schemeClr val="tx2"/>
              </a:buClr>
              <a:buFont typeface="Wingdings" panose="05000000000000000000" pitchFamily="2" charset="2"/>
              <a:buNone/>
            </a:pPr>
            <a:endParaRPr lang="de-DE" sz="404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0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F2FD9A65-9362-4228-B368-164FA84D170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6525098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F2FD9A65-9362-4228-B368-164FA84D17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Inhaltsplatzhalter 1"/>
          <p:cNvSpPr>
            <a:spLocks noGrp="1"/>
          </p:cNvSpPr>
          <p:nvPr>
            <p:ph sz="quarter" idx="10" hasCustomPrompt="1"/>
          </p:nvPr>
        </p:nvSpPr>
        <p:spPr>
          <a:xfrm>
            <a:off x="3552824" y="2042348"/>
            <a:ext cx="3036094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4" name="Bildplatzhalter 1">
            <a:extLst>
              <a:ext uri="{FF2B5EF4-FFF2-40B4-BE49-F238E27FC236}">
                <a16:creationId xmlns:a16="http://schemas.microsoft.com/office/drawing/2014/main" id="{5730C142-F37E-4F0E-997D-1B4882F0DF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2042348"/>
            <a:ext cx="3311126" cy="7070255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815886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1" pos="14851">
          <p15:clr>
            <a:srgbClr val="FBAE40"/>
          </p15:clr>
        </p15:guide>
        <p15:guide id="12" pos="1587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4E3B85CB-7648-45C2-8AA4-9F501EFD04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752624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4E3B85CB-7648-45C2-8AA4-9F501EFD04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Inhaltsplatzhalter 1"/>
          <p:cNvSpPr>
            <a:spLocks noGrp="1"/>
          </p:cNvSpPr>
          <p:nvPr>
            <p:ph sz="quarter" idx="10" hasCustomPrompt="1"/>
          </p:nvPr>
        </p:nvSpPr>
        <p:spPr>
          <a:xfrm>
            <a:off x="275033" y="2042348"/>
            <a:ext cx="3036094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5FB2A3B7-A796-4B19-828B-216A63DF68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46874" y="2042348"/>
            <a:ext cx="3311126" cy="7070255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0931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14851">
          <p15:clr>
            <a:srgbClr val="FBAE40"/>
          </p15:clr>
        </p15:guide>
        <p15:guide id="10" pos="1587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8ECEF4E8-D1ED-4741-8EA5-2F059DE1A83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4161941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8ECEF4E8-D1ED-4741-8EA5-2F059DE1A8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2">
            <a:extLst>
              <a:ext uri="{FF2B5EF4-FFF2-40B4-BE49-F238E27FC236}">
                <a16:creationId xmlns:a16="http://schemas.microsoft.com/office/drawing/2014/main" id="{21DD1C87-BB96-419F-854D-07AA4BC5BB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53475" y="2042348"/>
            <a:ext cx="3035442" cy="3378362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7" name="Bildplatzhalter 1">
            <a:extLst>
              <a:ext uri="{FF2B5EF4-FFF2-40B4-BE49-F238E27FC236}">
                <a16:creationId xmlns:a16="http://schemas.microsoft.com/office/drawing/2014/main" id="{002A9939-48F2-4545-B99B-4FBDD4F4661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5033" y="2042348"/>
            <a:ext cx="3035442" cy="3378362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12" name="Inhaltsplatzhalter 1">
            <a:extLst>
              <a:ext uri="{FF2B5EF4-FFF2-40B4-BE49-F238E27FC236}">
                <a16:creationId xmlns:a16="http://schemas.microsoft.com/office/drawing/2014/main" id="{21A07BCC-CBB3-45C5-871C-CEC015A95C5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033" y="5732707"/>
            <a:ext cx="3036094" cy="337989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4842ABB0-6221-4430-AD7F-233AE6B84A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52824" y="5732709"/>
            <a:ext cx="3036094" cy="337989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586710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15907">
          <p15:clr>
            <a:srgbClr val="FBAE40"/>
          </p15:clr>
        </p15:guide>
        <p15:guide id="14" pos="1485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58C59CFA-1435-478E-96A7-9D9FDB54C8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811897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58C59CFA-1435-478E-96A7-9D9FDB54C8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C1CC7D62-9893-4BEA-8A91-B49BF94C361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65289" y="2042348"/>
            <a:ext cx="2023628" cy="3244351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1" name="Bildplatzhalter 2">
            <a:extLst>
              <a:ext uri="{FF2B5EF4-FFF2-40B4-BE49-F238E27FC236}">
                <a16:creationId xmlns:a16="http://schemas.microsoft.com/office/drawing/2014/main" id="{D8F13227-C5D1-4782-B063-BEEC402A95A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20161" y="2042348"/>
            <a:ext cx="2023628" cy="3244351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9" name="Bildplatzhalter 1">
            <a:extLst>
              <a:ext uri="{FF2B5EF4-FFF2-40B4-BE49-F238E27FC236}">
                <a16:creationId xmlns:a16="http://schemas.microsoft.com/office/drawing/2014/main" id="{8E88005D-BECE-427C-8BF8-4FB5D6607AF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5033" y="2042348"/>
            <a:ext cx="2023628" cy="3244351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15" name="Inhaltsplatzhalter 1">
            <a:extLst>
              <a:ext uri="{FF2B5EF4-FFF2-40B4-BE49-F238E27FC236}">
                <a16:creationId xmlns:a16="http://schemas.microsoft.com/office/drawing/2014/main" id="{F618BC1E-BA4B-4C2D-9055-151550F2576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033" y="5598700"/>
            <a:ext cx="2023628" cy="351390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7" name="Inhaltsplatzhalter 1">
            <a:extLst>
              <a:ext uri="{FF2B5EF4-FFF2-40B4-BE49-F238E27FC236}">
                <a16:creationId xmlns:a16="http://schemas.microsoft.com/office/drawing/2014/main" id="{39749FF8-9C62-429D-B248-147D3882DD4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420161" y="5598700"/>
            <a:ext cx="2023628" cy="351390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8" name="Inhaltsplatzhalter 1">
            <a:extLst>
              <a:ext uri="{FF2B5EF4-FFF2-40B4-BE49-F238E27FC236}">
                <a16:creationId xmlns:a16="http://schemas.microsoft.com/office/drawing/2014/main" id="{0B2A38E1-027A-4A9E-9C3E-5F354A4A6AD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565289" y="5598700"/>
            <a:ext cx="2023628" cy="351390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15820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10307">
          <p15:clr>
            <a:srgbClr val="FBAE40"/>
          </p15:clr>
        </p15:guide>
        <p15:guide id="14" pos="10839">
          <p15:clr>
            <a:srgbClr val="FBAE40"/>
          </p15:clr>
        </p15:guide>
        <p15:guide id="15" pos="19911">
          <p15:clr>
            <a:srgbClr val="FBAE40"/>
          </p15:clr>
        </p15:guide>
        <p15:guide id="16" pos="2043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|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1DD4F3-1611-4813-B014-B6F6B1F774E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2404710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1DD4F3-1611-4813-B014-B6F6B1F774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EA143C20-52BF-4891-994E-588F799371B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01572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5" name="Bildplatzhalter 3">
            <a:extLst>
              <a:ext uri="{FF2B5EF4-FFF2-40B4-BE49-F238E27FC236}">
                <a16:creationId xmlns:a16="http://schemas.microsoft.com/office/drawing/2014/main" id="{9B1A1B6B-6B2F-4D5A-91A8-C5161E45AB0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92725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073F01E6-A077-4F39-A94E-9EFE54D2E4E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883879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1" name="Bildplatzhalter 1">
            <a:extLst>
              <a:ext uri="{FF2B5EF4-FFF2-40B4-BE49-F238E27FC236}">
                <a16:creationId xmlns:a16="http://schemas.microsoft.com/office/drawing/2014/main" id="{320CFD8C-6A4A-4FAB-822D-054B82DCFD4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5033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19" name="Inhaltsplatzhalter 1">
            <a:extLst>
              <a:ext uri="{FF2B5EF4-FFF2-40B4-BE49-F238E27FC236}">
                <a16:creationId xmlns:a16="http://schemas.microsoft.com/office/drawing/2014/main" id="{6CE7BB11-9C21-456E-83D7-62B9D458E21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033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0" name="Inhaltsplatzhalter 1">
            <a:extLst>
              <a:ext uri="{FF2B5EF4-FFF2-40B4-BE49-F238E27FC236}">
                <a16:creationId xmlns:a16="http://schemas.microsoft.com/office/drawing/2014/main" id="{27E42A5D-C99D-4B3C-99B7-053CF69A119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883879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1" name="Inhaltsplatzhalter 1">
            <a:extLst>
              <a:ext uri="{FF2B5EF4-FFF2-40B4-BE49-F238E27FC236}">
                <a16:creationId xmlns:a16="http://schemas.microsoft.com/office/drawing/2014/main" id="{7DCDE22D-7C60-4E83-A6E8-C458BFB9DFC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492725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2" name="Inhaltsplatzhalter 1">
            <a:extLst>
              <a:ext uri="{FF2B5EF4-FFF2-40B4-BE49-F238E27FC236}">
                <a16:creationId xmlns:a16="http://schemas.microsoft.com/office/drawing/2014/main" id="{BC839F12-6E68-4D1C-B187-9307DD85F16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101572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732914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5" pos="7907">
          <p15:clr>
            <a:srgbClr val="FBAE40"/>
          </p15:clr>
        </p15:guide>
        <p15:guide id="16" pos="8415">
          <p15:clr>
            <a:srgbClr val="FBAE40"/>
          </p15:clr>
        </p15:guide>
        <p15:guide id="17" pos="15643">
          <p15:clr>
            <a:srgbClr val="FBAE40"/>
          </p15:clr>
        </p15:guide>
        <p15:guide id="18" pos="15107">
          <p15:clr>
            <a:srgbClr val="FBAE40"/>
          </p15:clr>
        </p15:guide>
        <p15:guide id="19" pos="22843">
          <p15:clr>
            <a:srgbClr val="FBAE40"/>
          </p15:clr>
        </p15:guide>
        <p15:guide id="20" pos="2230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85183DF9-0121-47E6-9B72-30EF7AB86C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57706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85183DF9-0121-47E6-9B72-30EF7AB86C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2040819"/>
            <a:ext cx="6863950" cy="2603039"/>
          </a:xfrm>
          <a:noFill/>
        </p:spPr>
        <p:txBody>
          <a:bodyPr vert="horz" lIns="2304000" tIns="432000" rIns="2304000" bIns="432000"/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2249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Key Note </a:t>
            </a:r>
            <a:r>
              <a:rPr lang="de-DE" noProof="0" err="1"/>
              <a:t>slide</a:t>
            </a:r>
            <a:r>
              <a:rPr lang="de-DE" noProof="0"/>
              <a:t> </a:t>
            </a:r>
            <a:r>
              <a:rPr lang="de-DE" noProof="0" err="1"/>
              <a:t>with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without</a:t>
            </a:r>
            <a:r>
              <a:rPr lang="de-DE" noProof="0"/>
              <a:t> Picture. </a:t>
            </a:r>
            <a:br>
              <a:rPr lang="de-DE" noProof="0"/>
            </a:br>
            <a:r>
              <a:rPr lang="de-DE" noProof="0"/>
              <a:t>(Short!) Text </a:t>
            </a:r>
            <a:r>
              <a:rPr lang="de-DE" noProof="0" err="1"/>
              <a:t>can</a:t>
            </a:r>
            <a:r>
              <a:rPr lang="de-DE" noProof="0"/>
              <a:t> </a:t>
            </a:r>
            <a:r>
              <a:rPr lang="de-DE" noProof="0" err="1"/>
              <a:t>be</a:t>
            </a:r>
            <a:r>
              <a:rPr lang="de-DE" noProof="0"/>
              <a:t> </a:t>
            </a:r>
            <a:r>
              <a:rPr lang="de-DE" noProof="0" err="1"/>
              <a:t>moved</a:t>
            </a:r>
            <a:r>
              <a:rPr lang="de-DE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70350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BC589-79E3-4048-BF22-EC7F02BCA1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Headline bearbeiten</a:t>
            </a:r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29888E-2803-4470-8000-A53929282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2624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FACTORY Background |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EE7053F-DB9B-44B2-AD0F-3AB1F6CB57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EE7053F-DB9B-44B2-AD0F-3AB1F6CB57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defRPr>
                <a:latin typeface="+mn-lt"/>
              </a:defRPr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26pt.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29213664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Grid |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Blau, Farbigkeit, Electric Blue (Farbe), Verschwommen enthält.&#10;&#10;Automatisch generierte Beschreibung">
            <a:extLst>
              <a:ext uri="{FF2B5EF4-FFF2-40B4-BE49-F238E27FC236}">
                <a16:creationId xmlns:a16="http://schemas.microsoft.com/office/drawing/2014/main" id="{153B4D0D-DB64-E37E-225D-E9B938F720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EE7053F-DB9B-44B2-AD0F-3AB1F6CB57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6319388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EE7053F-DB9B-44B2-AD0F-3AB1F6CB57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26pt.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cxnSp>
        <p:nvCxnSpPr>
          <p:cNvPr id="7" name="BMW Group Trennlinie">
            <a:extLst>
              <a:ext uri="{FF2B5EF4-FFF2-40B4-BE49-F238E27FC236}">
                <a16:creationId xmlns:a16="http://schemas.microsoft.com/office/drawing/2014/main" id="{5892043C-5A11-0B31-8AD8-58CBEBF406D2}"/>
              </a:ext>
            </a:extLst>
          </p:cNvPr>
          <p:cNvCxnSpPr/>
          <p:nvPr userDrawn="1"/>
        </p:nvCxnSpPr>
        <p:spPr>
          <a:xfrm>
            <a:off x="0" y="9493272"/>
            <a:ext cx="6858001" cy="0"/>
          </a:xfrm>
          <a:prstGeom prst="line">
            <a:avLst/>
          </a:prstGeom>
          <a:ln w="12700">
            <a:solidFill>
              <a:schemeClr val="bg1">
                <a:lumMod val="85000"/>
                <a:alpha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eitenzahlAU1">
            <a:extLst>
              <a:ext uri="{FF2B5EF4-FFF2-40B4-BE49-F238E27FC236}">
                <a16:creationId xmlns:a16="http://schemas.microsoft.com/office/drawing/2014/main" id="{FE3D8036-63C4-F063-D4DC-957236749A33}"/>
              </a:ext>
            </a:extLst>
          </p:cNvPr>
          <p:cNvSpPr/>
          <p:nvPr userDrawn="1"/>
        </p:nvSpPr>
        <p:spPr>
          <a:xfrm>
            <a:off x="6383734" y="9656389"/>
            <a:ext cx="205184" cy="86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lvl="0" algn="r" rtl="0"/>
            <a:r>
              <a:rPr lang="en-GB" sz="562" noProof="0">
                <a:solidFill>
                  <a:schemeClr val="bg1"/>
                </a:solidFill>
              </a:rPr>
              <a:t>- </a:t>
            </a:r>
            <a:fld id="{13EADCD7-5958-46D5-9257-6B99F6E48D58}" type="slidenum">
              <a:rPr lang="en-GB" sz="562" noProof="0" smtClean="0">
                <a:solidFill>
                  <a:schemeClr val="bg1"/>
                </a:solidFill>
              </a:rPr>
              <a:pPr lvl="0" algn="r" rtl="0"/>
              <a:t>‹Nr.›</a:t>
            </a:fld>
            <a:r>
              <a:rPr lang="en-GB" sz="562" noProof="0">
                <a:solidFill>
                  <a:schemeClr val="bg1"/>
                </a:solidFill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513571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0C3D827-3085-31C8-1A88-44D5D8977B3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1" cy="9906000"/>
          </a:xfrm>
          <a:prstGeom prst="rect">
            <a:avLst/>
          </a:prstGeom>
        </p:spPr>
      </p:pic>
      <p:graphicFrame>
        <p:nvGraphicFramePr>
          <p:cNvPr id="10" name="Objekt 9" hidden="1">
            <a:extLst>
              <a:ext uri="{FF2B5EF4-FFF2-40B4-BE49-F238E27FC236}">
                <a16:creationId xmlns:a16="http://schemas.microsoft.com/office/drawing/2014/main" id="{09EE4F16-695E-4248-98E9-D0E744B1D2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414510380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3" imgW="344" imgH="344" progId="TCLayout.ActiveDocument.1">
                  <p:embed/>
                </p:oleObj>
              </mc:Choice>
              <mc:Fallback>
                <p:oleObj name="think-cell Folie" r:id="rId23" imgW="344" imgH="344" progId="TCLayout.ActiveDocument.1">
                  <p:embed/>
                  <p:pic>
                    <p:nvPicPr>
                      <p:cNvPr id="10" name="Objekt 9" hidden="1">
                        <a:extLst>
                          <a:ext uri="{FF2B5EF4-FFF2-40B4-BE49-F238E27FC236}">
                            <a16:creationId xmlns:a16="http://schemas.microsoft.com/office/drawing/2014/main" id="{09EE4F16-695E-4248-98E9-D0E744B1D2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1"/>
          <p:cNvSpPr>
            <a:spLocks noGrp="1"/>
          </p:cNvSpPr>
          <p:nvPr>
            <p:ph type="body" idx="1"/>
          </p:nvPr>
        </p:nvSpPr>
        <p:spPr>
          <a:xfrm>
            <a:off x="275033" y="2042348"/>
            <a:ext cx="6313885" cy="7070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endParaRPr lang="de-DE" noProof="0"/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75033" y="501488"/>
            <a:ext cx="6313885" cy="224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</a:t>
            </a:r>
            <a:r>
              <a:rPr lang="de-DE" noProof="0" err="1"/>
              <a:t>Uppercase</a:t>
            </a:r>
            <a:r>
              <a:rPr lang="de-DE" noProof="0"/>
              <a:t>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max.</a:t>
            </a:r>
          </a:p>
        </p:txBody>
      </p:sp>
    </p:spTree>
    <p:extLst>
      <p:ext uri="{BB962C8B-B14F-4D97-AF65-F5344CB8AC3E}">
        <p14:creationId xmlns:p14="http://schemas.microsoft.com/office/powerpoint/2010/main" val="19794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hf sldNum="0" hdr="0" ftr="0" dt="0"/>
  <p:txStyles>
    <p:titleStyle>
      <a:lvl1pPr algn="l" defTabSz="51422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1462" b="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07298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Wingdings" panose="05000000000000000000" pitchFamily="2" charset="2"/>
        <a:buChar char="§"/>
        <a:defRPr sz="1012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214596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 smtClean="0">
          <a:solidFill>
            <a:schemeClr val="bg1"/>
          </a:solidFill>
          <a:latin typeface="+mn-lt"/>
          <a:ea typeface="+mn-ea"/>
          <a:cs typeface="+mn-cs"/>
        </a:defRPr>
      </a:lvl2pPr>
      <a:lvl3pPr marL="321894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 smtClean="0">
          <a:solidFill>
            <a:schemeClr val="bg1"/>
          </a:solidFill>
          <a:latin typeface="+mn-lt"/>
          <a:ea typeface="+mn-ea"/>
          <a:cs typeface="+mn-cs"/>
        </a:defRPr>
      </a:lvl3pPr>
      <a:lvl4pPr marL="429191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 smtClean="0">
          <a:solidFill>
            <a:schemeClr val="bg1"/>
          </a:solidFill>
          <a:latin typeface="+mn-lt"/>
          <a:ea typeface="+mn-ea"/>
          <a:cs typeface="+mn-cs"/>
        </a:defRPr>
      </a:lvl4pPr>
      <a:lvl5pPr marL="536489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>
          <a:solidFill>
            <a:schemeClr val="bg1"/>
          </a:solidFill>
          <a:latin typeface="+mn-lt"/>
          <a:ea typeface="+mn-ea"/>
          <a:cs typeface="+mn-cs"/>
        </a:defRPr>
      </a:lvl5pPr>
      <a:lvl6pPr marL="141410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21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32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43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1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22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33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44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55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66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79977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688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1208">
          <p15:clr>
            <a:srgbClr val="F26B43"/>
          </p15:clr>
        </p15:guide>
        <p15:guide id="7" orient="horz" pos="868">
          <p15:clr>
            <a:srgbClr val="F26B43"/>
          </p15:clr>
        </p15:guide>
        <p15:guide id="8" pos="29510">
          <p15:clr>
            <a:srgbClr val="F26B43"/>
          </p15:clr>
        </p15:guide>
        <p15:guide id="9" orient="horz" pos="3560">
          <p15:clr>
            <a:srgbClr val="F26B43"/>
          </p15:clr>
        </p15:guide>
        <p15:guide id="10" orient="horz" pos="15896">
          <p15:clr>
            <a:srgbClr val="F26B43"/>
          </p15:clr>
        </p15:guide>
        <p15:guide id="11" orient="horz" pos="165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10D53-D20E-45D8-590B-951D144B2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6">
            <a:extLst>
              <a:ext uri="{FF2B5EF4-FFF2-40B4-BE49-F238E27FC236}">
                <a16:creationId xmlns:a16="http://schemas.microsoft.com/office/drawing/2014/main" id="{E89C7FFB-C303-8269-1976-D0E5F8191F8D}"/>
              </a:ext>
            </a:extLst>
          </p:cNvPr>
          <p:cNvSpPr/>
          <p:nvPr/>
        </p:nvSpPr>
        <p:spPr>
          <a:xfrm>
            <a:off x="-834913" y="5653905"/>
            <a:ext cx="8223524" cy="1615811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4A8E0DF-EE04-D78B-52C8-6716CFE09AD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28720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5" imgH="405" progId="TCLayout.ActiveDocument.1">
                  <p:embed/>
                </p:oleObj>
              </mc:Choice>
              <mc:Fallback>
                <p:oleObj name="think-cell Folie" r:id="rId3" imgW="405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4A8E0DF-EE04-D78B-52C8-6716CFE09A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343B948D-0FF5-1B03-792E-5390398DD791}"/>
              </a:ext>
            </a:extLst>
          </p:cNvPr>
          <p:cNvSpPr/>
          <p:nvPr/>
        </p:nvSpPr>
        <p:spPr>
          <a:xfrm>
            <a:off x="-835547" y="8488339"/>
            <a:ext cx="8237295" cy="949876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72F9AFB-BCE5-D95E-26CC-067516219D60}"/>
              </a:ext>
            </a:extLst>
          </p:cNvPr>
          <p:cNvSpPr/>
          <p:nvPr/>
        </p:nvSpPr>
        <p:spPr>
          <a:xfrm>
            <a:off x="-856307" y="7388419"/>
            <a:ext cx="8237295" cy="981215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37" name="Parallelogramm 36">
            <a:extLst>
              <a:ext uri="{FF2B5EF4-FFF2-40B4-BE49-F238E27FC236}">
                <a16:creationId xmlns:a16="http://schemas.microsoft.com/office/drawing/2014/main" id="{6AD93CC1-DD11-ADEC-25CA-A798CD97C959}"/>
              </a:ext>
            </a:extLst>
          </p:cNvPr>
          <p:cNvSpPr/>
          <p:nvPr/>
        </p:nvSpPr>
        <p:spPr>
          <a:xfrm>
            <a:off x="-821777" y="1351979"/>
            <a:ext cx="8237295" cy="1296000"/>
          </a:xfrm>
          <a:prstGeom prst="parallelogram">
            <a:avLst>
              <a:gd name="adj" fmla="val 0"/>
            </a:avLst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Ins="91440" bIns="45720" rtlCol="0" anchor="t" anchorCtr="0"/>
          <a:lstStyle/>
          <a:p>
            <a:pPr rtl="0">
              <a:lnSpc>
                <a:spcPts val="675"/>
              </a:lnSpc>
            </a:pPr>
            <a:endParaRPr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cs typeface="Segoe UI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C145FCE-2CB3-8AF4-B5A6-FCA3815EFD83}"/>
              </a:ext>
            </a:extLst>
          </p:cNvPr>
          <p:cNvSpPr/>
          <p:nvPr/>
        </p:nvSpPr>
        <p:spPr>
          <a:xfrm>
            <a:off x="-835547" y="4181385"/>
            <a:ext cx="8237295" cy="1353817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3EAB8D-5408-D45B-4693-718E03B80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15" y="485390"/>
            <a:ext cx="6313885" cy="615553"/>
          </a:xfrm>
        </p:spPr>
        <p:txBody>
          <a:bodyPr vert="horz"/>
          <a:lstStyle/>
          <a:p>
            <a:r>
              <a:rPr lang="de-DE" sz="2000" b="1" spc="300" dirty="0" err="1"/>
              <a:t>Sustainability</a:t>
            </a:r>
            <a:r>
              <a:rPr lang="de-DE" sz="2000" b="1" spc="300" dirty="0"/>
              <a:t> BMW </a:t>
            </a:r>
            <a:r>
              <a:rPr lang="de-DE" sz="2000" b="1" cap="none" spc="300" dirty="0"/>
              <a:t>i</a:t>
            </a:r>
            <a:r>
              <a:rPr lang="de-DE" sz="2000" b="1" spc="300" dirty="0"/>
              <a:t>3</a:t>
            </a:r>
            <a:br>
              <a:rPr lang="de-DE" sz="2000" b="1" spc="300" dirty="0"/>
            </a:br>
            <a:r>
              <a:rPr lang="de-DE" sz="2000" spc="300" dirty="0"/>
              <a:t>SeLECTED</a:t>
            </a:r>
            <a:r>
              <a:rPr lang="de-DE" sz="2000" b="1" spc="300" dirty="0"/>
              <a:t> </a:t>
            </a:r>
            <a:r>
              <a:rPr lang="de-DE" sz="2000" spc="300" dirty="0"/>
              <a:t>Facts &amp; </a:t>
            </a:r>
            <a:r>
              <a:rPr lang="de-DE" sz="2000" spc="300" dirty="0" err="1"/>
              <a:t>Figures</a:t>
            </a:r>
            <a:r>
              <a:rPr lang="de-DE" sz="2000" spc="300" dirty="0">
                <a:ea typeface="BMWTypeNext" pitchFamily="50" charset="0"/>
              </a:rPr>
              <a:t>.</a:t>
            </a:r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88A6F7C-D04E-3449-5A21-70A7E1B5761B}"/>
              </a:ext>
            </a:extLst>
          </p:cNvPr>
          <p:cNvGrpSpPr>
            <a:grpSpLocks noChangeAspect="1"/>
          </p:cNvGrpSpPr>
          <p:nvPr/>
        </p:nvGrpSpPr>
        <p:grpSpPr>
          <a:xfrm>
            <a:off x="559355" y="1842498"/>
            <a:ext cx="607622" cy="552828"/>
            <a:chOff x="1691287" y="2736939"/>
            <a:chExt cx="3001456" cy="2730796"/>
          </a:xfrm>
        </p:grpSpPr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3201CC5D-0DBB-3D00-0E0C-FFCD09EC7048}"/>
                </a:ext>
              </a:extLst>
            </p:cNvPr>
            <p:cNvGrpSpPr/>
            <p:nvPr/>
          </p:nvGrpSpPr>
          <p:grpSpPr>
            <a:xfrm>
              <a:off x="1691287" y="4659128"/>
              <a:ext cx="2254517" cy="808607"/>
              <a:chOff x="4238173" y="5748314"/>
              <a:chExt cx="563703" cy="202178"/>
            </a:xfrm>
          </p:grpSpPr>
          <p:sp>
            <p:nvSpPr>
              <p:cNvPr id="39" name="Oval 267">
                <a:extLst>
                  <a:ext uri="{FF2B5EF4-FFF2-40B4-BE49-F238E27FC236}">
                    <a16:creationId xmlns:a16="http://schemas.microsoft.com/office/drawing/2014/main" id="{C1DCAE6D-EBF5-C97B-79AC-8A7431B5A4AE}"/>
                  </a:ext>
                </a:extLst>
              </p:cNvPr>
              <p:cNvSpPr/>
              <p:nvPr/>
            </p:nvSpPr>
            <p:spPr>
              <a:xfrm>
                <a:off x="4238173" y="5748314"/>
                <a:ext cx="563703" cy="202178"/>
              </a:xfrm>
              <a:prstGeom prst="ellipse">
                <a:avLst/>
              </a:prstGeom>
              <a:noFill/>
              <a:ln w="13970">
                <a:solidFill>
                  <a:schemeClr val="bg1"/>
                </a:solidFill>
                <a:miter lim="800000"/>
              </a:ln>
              <a:effectLst>
                <a:glow rad="63500">
                  <a:schemeClr val="bg1">
                    <a:alpha val="21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798" tIns="9899" rIns="19798" bIns="9899" rtlCol="0" anchor="t" anchorCtr="0"/>
              <a:lstStyle/>
              <a:p>
                <a:pPr defTabSz="3450345">
                  <a:defRPr/>
                </a:pPr>
                <a:endParaRPr lang="en-GB" sz="6791">
                  <a:solidFill>
                    <a:srgbClr val="FFFFFF"/>
                  </a:solidFill>
                  <a:latin typeface="BMWGroupTN Condensed"/>
                </a:endParaRPr>
              </a:p>
            </p:txBody>
          </p:sp>
          <p:sp>
            <p:nvSpPr>
              <p:cNvPr id="40" name="Oval 265">
                <a:extLst>
                  <a:ext uri="{FF2B5EF4-FFF2-40B4-BE49-F238E27FC236}">
                    <a16:creationId xmlns:a16="http://schemas.microsoft.com/office/drawing/2014/main" id="{EAF1684F-3EBE-EFBC-04A6-3B12B79691E2}"/>
                  </a:ext>
                </a:extLst>
              </p:cNvPr>
              <p:cNvSpPr/>
              <p:nvPr/>
            </p:nvSpPr>
            <p:spPr>
              <a:xfrm>
                <a:off x="4333061" y="5784314"/>
                <a:ext cx="372193" cy="115061"/>
              </a:xfrm>
              <a:prstGeom prst="ellipse">
                <a:avLst/>
              </a:prstGeom>
              <a:solidFill>
                <a:srgbClr val="2A447F"/>
              </a:solidFill>
              <a:ln w="13970">
                <a:solidFill>
                  <a:schemeClr val="bg1"/>
                </a:solidFill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798" tIns="9899" rIns="19798" bIns="9899" rtlCol="0" anchor="t" anchorCtr="0"/>
              <a:lstStyle/>
              <a:p>
                <a:pPr defTabSz="3450345">
                  <a:defRPr/>
                </a:pPr>
                <a:endParaRPr lang="en-GB" sz="6791">
                  <a:solidFill>
                    <a:srgbClr val="FFFFFF"/>
                  </a:solidFill>
                  <a:latin typeface="BMWGroupTN Condensed"/>
                </a:endParaRPr>
              </a:p>
            </p:txBody>
          </p:sp>
        </p:grpSp>
        <p:pic>
          <p:nvPicPr>
            <p:cNvPr id="41" name="Grafik 40" descr="Kennzeichen Silhouette">
              <a:extLst>
                <a:ext uri="{FF2B5EF4-FFF2-40B4-BE49-F238E27FC236}">
                  <a16:creationId xmlns:a16="http://schemas.microsoft.com/office/drawing/2014/main" id="{A6C55E23-8961-09B7-35CE-CBB2B079FB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65257" y="2736939"/>
              <a:ext cx="2527486" cy="2527486"/>
            </a:xfrm>
            <a:prstGeom prst="rect">
              <a:avLst/>
            </a:prstGeom>
          </p:spPr>
        </p:pic>
      </p:grpSp>
      <p:sp>
        <p:nvSpPr>
          <p:cNvPr id="43" name="Pfeil: Chevron 42">
            <a:extLst>
              <a:ext uri="{FF2B5EF4-FFF2-40B4-BE49-F238E27FC236}">
                <a16:creationId xmlns:a16="http://schemas.microsoft.com/office/drawing/2014/main" id="{09785C61-A51C-DC04-C225-696BEE9DBCBA}"/>
              </a:ext>
            </a:extLst>
          </p:cNvPr>
          <p:cNvSpPr/>
          <p:nvPr/>
        </p:nvSpPr>
        <p:spPr>
          <a:xfrm rot="10800000" flipH="1">
            <a:off x="1376600" y="2014929"/>
            <a:ext cx="5044941" cy="54000"/>
          </a:xfrm>
          <a:prstGeom prst="chevron">
            <a:avLst>
              <a:gd name="adj" fmla="val 82684"/>
            </a:avLst>
          </a:prstGeom>
          <a:gradFill flip="none" rotWithShape="1">
            <a:gsLst>
              <a:gs pos="22000">
                <a:srgbClr val="2A447F"/>
              </a:gs>
              <a:gs pos="100000">
                <a:srgbClr val="A2BDE2"/>
              </a:gs>
            </a:gsLst>
            <a:lin ang="0" scaled="1"/>
            <a:tileRect/>
          </a:gra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" tIns="2743" rIns="5486" bIns="2743" rtlCol="0" anchor="t" anchorCtr="0">
            <a:noAutofit/>
          </a:bodyPr>
          <a:lstStyle/>
          <a:p>
            <a:pPr defTabSz="3450345">
              <a:defRPr/>
            </a:pPr>
            <a:endParaRPr lang="en-GB" sz="6791">
              <a:solidFill>
                <a:srgbClr val="000000"/>
              </a:solidFill>
              <a:latin typeface="BMWGroupTN Condensed"/>
            </a:endParaRP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019650FC-14A7-D6EB-BF72-163EBC7073C7}"/>
              </a:ext>
            </a:extLst>
          </p:cNvPr>
          <p:cNvSpPr txBox="1"/>
          <p:nvPr/>
        </p:nvSpPr>
        <p:spPr>
          <a:xfrm>
            <a:off x="5365448" y="1971009"/>
            <a:ext cx="614179" cy="202113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algn="ctr" defTabSz="3450345">
              <a:defRPr sz="1400" b="1">
                <a:solidFill>
                  <a:schemeClr val="bg1"/>
                </a:solidFill>
                <a:latin typeface="BMWGroupTN Condensed"/>
                <a:cs typeface="BMW Group" pitchFamily="2" charset="0"/>
              </a:defRPr>
            </a:lvl1pPr>
          </a:lstStyle>
          <a:p>
            <a:r>
              <a:rPr lang="en-GB" sz="1200"/>
              <a:t>2050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AD5135D3-D0DF-207C-E636-432F0AC19593}"/>
              </a:ext>
            </a:extLst>
          </p:cNvPr>
          <p:cNvSpPr txBox="1"/>
          <p:nvPr/>
        </p:nvSpPr>
        <p:spPr>
          <a:xfrm>
            <a:off x="1509155" y="1971009"/>
            <a:ext cx="547848" cy="202113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algn="ctr" defTabSz="3450345">
              <a:defRPr/>
            </a:pPr>
            <a:r>
              <a:rPr lang="en-GB" sz="1200" b="1" dirty="0">
                <a:solidFill>
                  <a:schemeClr val="bg1"/>
                </a:solidFill>
                <a:latin typeface="BMWGroupTN Condensed"/>
                <a:cs typeface="BMW Group" pitchFamily="2" charset="0"/>
              </a:rPr>
              <a:t>2019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91DD058-08F6-0ADA-6922-88D017E8CCA3}"/>
              </a:ext>
            </a:extLst>
          </p:cNvPr>
          <p:cNvSpPr txBox="1"/>
          <p:nvPr/>
        </p:nvSpPr>
        <p:spPr>
          <a:xfrm>
            <a:off x="541226" y="1488941"/>
            <a:ext cx="346822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</a:pPr>
            <a:r>
              <a:rPr lang="de-DE" sz="1400" b="1" dirty="0">
                <a:solidFill>
                  <a:schemeClr val="bg1"/>
                </a:solidFill>
              </a:rPr>
              <a:t>BMW GROUP‘S NET</a:t>
            </a:r>
            <a:r>
              <a:rPr lang="de-DE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ZERO TARGET BY 2050.</a:t>
            </a:r>
            <a:r>
              <a:rPr lang="de-DE" sz="1400" b="1" dirty="0">
                <a:solidFill>
                  <a:schemeClr val="bg1"/>
                </a:solidFill>
              </a:rPr>
              <a:t> </a:t>
            </a:r>
            <a:endParaRPr lang="de-DE">
              <a:solidFill>
                <a:schemeClr val="bg1"/>
              </a:solidFill>
            </a:endParaRP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BE3F546D-C4CA-C872-DA78-9BF089F04092}"/>
              </a:ext>
            </a:extLst>
          </p:cNvPr>
          <p:cNvSpPr txBox="1"/>
          <p:nvPr/>
        </p:nvSpPr>
        <p:spPr>
          <a:xfrm>
            <a:off x="1547705" y="2179900"/>
            <a:ext cx="1821008" cy="340612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defTabSz="3450345">
              <a:defRPr/>
            </a:pPr>
            <a: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  <a:t>Base year: </a:t>
            </a:r>
            <a:b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</a:b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150 Mt CO</a:t>
            </a:r>
            <a:r>
              <a:rPr lang="en-GB" sz="1050" baseline="-25000" dirty="0">
                <a:solidFill>
                  <a:schemeClr val="bg1"/>
                </a:solidFill>
                <a:latin typeface="BMWGroupTN Condensed"/>
                <a:cs typeface="BMW Group"/>
              </a:rPr>
              <a:t>2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e</a:t>
            </a:r>
            <a:endParaRPr lang="en-GB" sz="1050" b="1" dirty="0">
              <a:solidFill>
                <a:schemeClr val="bg1"/>
              </a:solidFill>
              <a:latin typeface="BMWGroupTN Condensed"/>
              <a:cs typeface="BMW Group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17F732DD-5A6F-71EF-9CC4-888C3C695BC5}"/>
              </a:ext>
            </a:extLst>
          </p:cNvPr>
          <p:cNvSpPr txBox="1"/>
          <p:nvPr/>
        </p:nvSpPr>
        <p:spPr>
          <a:xfrm>
            <a:off x="3324457" y="1971009"/>
            <a:ext cx="547848" cy="202113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algn="ctr" defTabSz="3450345">
              <a:defRPr/>
            </a:pPr>
            <a:r>
              <a:rPr lang="en-GB" sz="1200" b="1">
                <a:solidFill>
                  <a:schemeClr val="bg1"/>
                </a:solidFill>
                <a:latin typeface="BMWGroupTN Condensed"/>
              </a:rPr>
              <a:t>2030</a:t>
            </a:r>
            <a:endParaRPr lang="en-US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9BF4947C-FE7F-6D61-BA20-80246607CBE8}"/>
              </a:ext>
            </a:extLst>
          </p:cNvPr>
          <p:cNvSpPr txBox="1"/>
          <p:nvPr/>
        </p:nvSpPr>
        <p:spPr>
          <a:xfrm>
            <a:off x="3368713" y="2179900"/>
            <a:ext cx="1230544" cy="340612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defTabSz="3450345">
              <a:defRPr/>
            </a:pPr>
            <a: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  <a:t>Short-term goal:</a:t>
            </a:r>
            <a:endParaRPr lang="en-US" dirty="0"/>
          </a:p>
          <a:p>
            <a:pPr defTabSz="3450345">
              <a:defRPr/>
            </a:pP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109 </a:t>
            </a:r>
            <a:r>
              <a:rPr lang="en-GB" sz="1050" dirty="0" err="1">
                <a:solidFill>
                  <a:schemeClr val="bg1"/>
                </a:solidFill>
                <a:latin typeface="BMWGroupTN Condensed"/>
                <a:cs typeface="BMW Group"/>
              </a:rPr>
              <a:t>mio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. t CO</a:t>
            </a:r>
            <a:r>
              <a:rPr lang="en-GB" sz="1050" baseline="-25000" dirty="0">
                <a:solidFill>
                  <a:schemeClr val="bg1"/>
                </a:solidFill>
                <a:latin typeface="BMWGroupTN Condensed"/>
                <a:cs typeface="BMW Group"/>
              </a:rPr>
              <a:t>2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e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96" name="Gruppieren 95">
            <a:extLst>
              <a:ext uri="{FF2B5EF4-FFF2-40B4-BE49-F238E27FC236}">
                <a16:creationId xmlns:a16="http://schemas.microsoft.com/office/drawing/2014/main" id="{FF39C3B7-14BC-2E14-A367-D5980DD7096D}"/>
              </a:ext>
            </a:extLst>
          </p:cNvPr>
          <p:cNvGrpSpPr>
            <a:grpSpLocks/>
          </p:cNvGrpSpPr>
          <p:nvPr/>
        </p:nvGrpSpPr>
        <p:grpSpPr>
          <a:xfrm>
            <a:off x="482749" y="6231193"/>
            <a:ext cx="648000" cy="538937"/>
            <a:chOff x="70397538" y="12611952"/>
            <a:chExt cx="9374618" cy="7396859"/>
          </a:xfrm>
        </p:grpSpPr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E739763-C138-5638-24DF-FDF18EE3D6B3}"/>
                </a:ext>
              </a:extLst>
            </p:cNvPr>
            <p:cNvSpPr/>
            <p:nvPr/>
          </p:nvSpPr>
          <p:spPr>
            <a:xfrm>
              <a:off x="71461239" y="12641817"/>
              <a:ext cx="7337129" cy="6917352"/>
            </a:xfrm>
            <a:prstGeom prst="ellipse">
              <a:avLst/>
            </a:prstGeom>
            <a:solidFill>
              <a:srgbClr val="173B68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62" tIns="5682" rIns="11362" bIns="5682" rtlCol="0" anchor="t" anchorCtr="0"/>
            <a:lstStyle/>
            <a:p>
              <a:pPr defTabSz="3657326">
                <a:defRPr/>
              </a:pPr>
              <a:endParaRPr lang="de-DE" sz="7199">
                <a:solidFill>
                  <a:srgbClr val="000000"/>
                </a:solidFill>
                <a:latin typeface="BMWGroupTN Condensed"/>
              </a:endParaRPr>
            </a:p>
          </p:txBody>
        </p:sp>
        <p:sp>
          <p:nvSpPr>
            <p:cNvPr id="98" name="Titel 1">
              <a:extLst>
                <a:ext uri="{FF2B5EF4-FFF2-40B4-BE49-F238E27FC236}">
                  <a16:creationId xmlns:a16="http://schemas.microsoft.com/office/drawing/2014/main" id="{0F4695EE-6544-C96B-93DD-BC6C6650F3CA}"/>
                </a:ext>
              </a:extLst>
            </p:cNvPr>
            <p:cNvSpPr txBox="1">
              <a:spLocks/>
            </p:cNvSpPr>
            <p:nvPr/>
          </p:nvSpPr>
          <p:spPr>
            <a:xfrm>
              <a:off x="70397538" y="15153804"/>
              <a:ext cx="9374618" cy="220714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402296" rtl="0" eaLnBrk="1" latinLnBrk="0" hangingPunct="1">
                <a:lnSpc>
                  <a:spcPct val="95000"/>
                </a:lnSpc>
                <a:spcBef>
                  <a:spcPct val="0"/>
                </a:spcBef>
                <a:buNone/>
                <a:defRPr sz="2600" b="0" i="0" kern="1200" cap="all" baseline="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1609063">
                <a:defRPr/>
              </a:pPr>
              <a:r>
                <a:rPr lang="en-US" sz="550" b="1">
                  <a:solidFill>
                    <a:srgbClr val="FFFFFF"/>
                  </a:solidFill>
                  <a:latin typeface="BMWGroupTN Condensed"/>
                </a:rPr>
                <a:t>Design for Circularity</a:t>
              </a:r>
            </a:p>
          </p:txBody>
        </p:sp>
        <p:sp>
          <p:nvSpPr>
            <p:cNvPr id="99" name="Bogen 98">
              <a:extLst>
                <a:ext uri="{FF2B5EF4-FFF2-40B4-BE49-F238E27FC236}">
                  <a16:creationId xmlns:a16="http://schemas.microsoft.com/office/drawing/2014/main" id="{0907A690-DE0C-E7BF-C8B0-F082348DABF6}"/>
                </a:ext>
              </a:extLst>
            </p:cNvPr>
            <p:cNvSpPr/>
            <p:nvPr/>
          </p:nvSpPr>
          <p:spPr>
            <a:xfrm>
              <a:off x="71431375" y="12611952"/>
              <a:ext cx="7396861" cy="7396859"/>
            </a:xfrm>
            <a:prstGeom prst="arc">
              <a:avLst>
                <a:gd name="adj1" fmla="val 20372423"/>
                <a:gd name="adj2" fmla="val 17083672"/>
              </a:avLst>
            </a:prstGeom>
            <a:ln w="19050">
              <a:solidFill>
                <a:srgbClr val="F69954"/>
              </a:solidFill>
              <a:miter lim="800000"/>
              <a:headEnd type="none" w="lg" len="lg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1362" tIns="5682" rIns="11362" bIns="5682"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Textfeld 99">
            <a:extLst>
              <a:ext uri="{FF2B5EF4-FFF2-40B4-BE49-F238E27FC236}">
                <a16:creationId xmlns:a16="http://schemas.microsoft.com/office/drawing/2014/main" id="{3AB9BFDD-87B0-35DB-D6F4-265590953051}"/>
              </a:ext>
            </a:extLst>
          </p:cNvPr>
          <p:cNvSpPr txBox="1"/>
          <p:nvPr/>
        </p:nvSpPr>
        <p:spPr>
          <a:xfrm>
            <a:off x="554997" y="5784609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CIRCULARITY.</a:t>
            </a:r>
            <a:endParaRPr lang="de-DE" sz="1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B8C197C6-DE37-9070-ACB2-C734AF1331F6}"/>
              </a:ext>
            </a:extLst>
          </p:cNvPr>
          <p:cNvSpPr txBox="1"/>
          <p:nvPr/>
        </p:nvSpPr>
        <p:spPr>
          <a:xfrm>
            <a:off x="1167733" y="6050113"/>
            <a:ext cx="5376653" cy="11520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cs typeface="BMW Group"/>
              </a:rPr>
              <a:t>Design for Circularity Principles: 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Secondary First, Material Selection, </a:t>
            </a:r>
            <a:r>
              <a:rPr lang="en-US" sz="1050" dirty="0" err="1">
                <a:solidFill>
                  <a:schemeClr val="bg1"/>
                </a:solidFill>
                <a:cs typeface="BMW Group"/>
              </a:rPr>
              <a:t>Optimising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 Dismantling.</a:t>
            </a:r>
            <a:endParaRPr lang="en-US" sz="1050" dirty="0">
              <a:solidFill>
                <a:schemeClr val="bg1"/>
              </a:solidFill>
              <a:highlight>
                <a:srgbClr val="FF00FF"/>
              </a:highlight>
              <a:cs typeface="Segoe UI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 err="1">
                <a:solidFill>
                  <a:schemeClr val="bg1"/>
                </a:solidFill>
                <a:cs typeface="BMW Group"/>
              </a:rPr>
              <a:t>Econeer</a:t>
            </a:r>
            <a:r>
              <a:rPr lang="en-US" sz="1050" b="1" dirty="0">
                <a:solidFill>
                  <a:schemeClr val="bg1"/>
                </a:solidFill>
                <a:cs typeface="BMW Group"/>
              </a:rPr>
              <a:t> Upholstery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: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Circular‑ready textile composite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, base material upper fabric from 100% recycled polyester, optimized dismantling of upholstery.</a:t>
            </a:r>
            <a:endParaRPr lang="en-US" dirty="0">
              <a:solidFill>
                <a:schemeClr val="bg1"/>
              </a:solidFill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latin typeface="BMWGroupTN Condensed"/>
                <a:cs typeface="Segoe UI"/>
              </a:rPr>
              <a:t>Front bumper: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Segoe UI"/>
              </a:rPr>
              <a:t> 30% recycled plastic content </a:t>
            </a:r>
            <a:r>
              <a:rPr lang="en-US" sz="1050">
                <a:solidFill>
                  <a:schemeClr val="bg1"/>
                </a:solidFill>
                <a:latin typeface="BMWGroupTN Condensed"/>
                <a:cs typeface="Segoe UI"/>
              </a:rPr>
              <a:t>in structural components, 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Segoe UI"/>
              </a:rPr>
              <a:t>reduction of material variety from 15 to 7 (compared to predecessor G20), 85% circular‑ready plastic content.</a:t>
            </a:r>
            <a:endParaRPr lang="en-US" sz="1050" dirty="0">
              <a:solidFill>
                <a:schemeClr val="bg1"/>
              </a:solidFill>
              <a:latin typeface="BMWGroupTN Condensed"/>
              <a:cs typeface="BMW Group"/>
            </a:endParaRP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ED268684-2AF5-3284-A4B7-593DCD3E9950}"/>
              </a:ext>
            </a:extLst>
          </p:cNvPr>
          <p:cNvSpPr txBox="1"/>
          <p:nvPr/>
        </p:nvSpPr>
        <p:spPr>
          <a:xfrm>
            <a:off x="513684" y="7460707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  <a:buClr>
                <a:schemeClr val="tx2"/>
              </a:buClr>
            </a:pPr>
            <a:r>
              <a:rPr lang="de-DE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PRODUCTION – </a:t>
            </a:r>
            <a:r>
              <a:rPr lang="de-DE" sz="1400" b="1" dirty="0">
                <a:solidFill>
                  <a:schemeClr val="bg1"/>
                </a:solidFill>
              </a:rPr>
              <a:t>PLANT MUNICH.</a:t>
            </a:r>
            <a:endParaRPr lang="de-DE" sz="1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C3B89073-7CB1-F243-7718-8206FC45CFEF}"/>
              </a:ext>
            </a:extLst>
          </p:cNvPr>
          <p:cNvSpPr txBox="1"/>
          <p:nvPr/>
        </p:nvSpPr>
        <p:spPr>
          <a:xfrm>
            <a:off x="1237452" y="7791033"/>
            <a:ext cx="5237214" cy="707379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marL="171450" indent="-171450"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dirty="0">
                <a:solidFill>
                  <a:schemeClr val="bg1"/>
                </a:solidFill>
              </a:rPr>
              <a:t>100% of externally sourced electricity from </a:t>
            </a:r>
            <a:r>
              <a:rPr lang="en-US" sz="1050" b="1" dirty="0">
                <a:solidFill>
                  <a:schemeClr val="bg1"/>
                </a:solidFill>
              </a:rPr>
              <a:t>renewable energy sources</a:t>
            </a:r>
          </a:p>
          <a:p>
            <a:pPr marL="171450" indent="-171450"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dirty="0">
                <a:solidFill>
                  <a:schemeClr val="bg1"/>
                </a:solidFill>
              </a:rPr>
              <a:t>Full transition to an </a:t>
            </a:r>
            <a:r>
              <a:rPr lang="en-US" sz="1050" b="1" dirty="0">
                <a:solidFill>
                  <a:schemeClr val="bg1"/>
                </a:solidFill>
              </a:rPr>
              <a:t>all‑electric product portfolio </a:t>
            </a:r>
            <a:r>
              <a:rPr lang="en-US" sz="1050" dirty="0">
                <a:solidFill>
                  <a:schemeClr val="bg1"/>
                </a:solidFill>
              </a:rPr>
              <a:t>for the Neue Klasse from 2027 onwards.</a:t>
            </a:r>
          </a:p>
          <a:p>
            <a:pPr marL="171450" indent="-171450"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endParaRPr lang="en-US" sz="1050" b="1" dirty="0">
              <a:solidFill>
                <a:schemeClr val="bg1"/>
              </a:solidFill>
              <a:highlight>
                <a:srgbClr val="00FF00"/>
              </a:highlight>
            </a:endParaRPr>
          </a:p>
        </p:txBody>
      </p: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53572500-C074-2485-3C30-10CD58FDCD5E}"/>
              </a:ext>
            </a:extLst>
          </p:cNvPr>
          <p:cNvGrpSpPr>
            <a:grpSpLocks noChangeAspect="1"/>
          </p:cNvGrpSpPr>
          <p:nvPr/>
        </p:nvGrpSpPr>
        <p:grpSpPr>
          <a:xfrm>
            <a:off x="552911" y="4594820"/>
            <a:ext cx="504294" cy="504000"/>
            <a:chOff x="573961" y="7377965"/>
            <a:chExt cx="901805" cy="901277"/>
          </a:xfrm>
        </p:grpSpPr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CA5D7DF-D1D5-D357-B334-F4FB05340784}"/>
                </a:ext>
              </a:extLst>
            </p:cNvPr>
            <p:cNvSpPr/>
            <p:nvPr/>
          </p:nvSpPr>
          <p:spPr>
            <a:xfrm>
              <a:off x="1101899" y="7377965"/>
              <a:ext cx="373867" cy="901277"/>
            </a:xfrm>
            <a:custGeom>
              <a:avLst/>
              <a:gdLst>
                <a:gd name="connsiteX0" fmla="*/ 185621 w 373867"/>
                <a:gd name="connsiteY0" fmla="*/ 21795 h 901277"/>
                <a:gd name="connsiteX1" fmla="*/ 166455 w 373867"/>
                <a:gd name="connsiteY1" fmla="*/ 0 h 901277"/>
                <a:gd name="connsiteX2" fmla="*/ 42092 w 373867"/>
                <a:gd name="connsiteY2" fmla="*/ 61830 h 901277"/>
                <a:gd name="connsiteX3" fmla="*/ 0 w 373867"/>
                <a:gd name="connsiteY3" fmla="*/ 186374 h 901277"/>
                <a:gd name="connsiteX4" fmla="*/ 98994 w 373867"/>
                <a:gd name="connsiteY4" fmla="*/ 354629 h 901277"/>
                <a:gd name="connsiteX5" fmla="*/ 98994 w 373867"/>
                <a:gd name="connsiteY5" fmla="*/ 813337 h 901277"/>
                <a:gd name="connsiteX6" fmla="*/ 123571 w 373867"/>
                <a:gd name="connsiteY6" fmla="*/ 876700 h 901277"/>
                <a:gd name="connsiteX7" fmla="*/ 186934 w 373867"/>
                <a:gd name="connsiteY7" fmla="*/ 901277 h 901277"/>
                <a:gd name="connsiteX8" fmla="*/ 250297 w 373867"/>
                <a:gd name="connsiteY8" fmla="*/ 876700 h 901277"/>
                <a:gd name="connsiteX9" fmla="*/ 274874 w 373867"/>
                <a:gd name="connsiteY9" fmla="*/ 813337 h 901277"/>
                <a:gd name="connsiteX10" fmla="*/ 274874 w 373867"/>
                <a:gd name="connsiteY10" fmla="*/ 354629 h 901277"/>
                <a:gd name="connsiteX11" fmla="*/ 373868 w 373867"/>
                <a:gd name="connsiteY11" fmla="*/ 186374 h 901277"/>
                <a:gd name="connsiteX12" fmla="*/ 299328 w 373867"/>
                <a:gd name="connsiteY12" fmla="*/ 31726 h 901277"/>
                <a:gd name="connsiteX13" fmla="*/ 271683 w 373867"/>
                <a:gd name="connsiteY13" fmla="*/ 41029 h 901277"/>
                <a:gd name="connsiteX14" fmla="*/ 233979 w 373867"/>
                <a:gd name="connsiteY14" fmla="*/ 181735 h 901277"/>
                <a:gd name="connsiteX15" fmla="*/ 221077 w 373867"/>
                <a:gd name="connsiteY15" fmla="*/ 200227 h 901277"/>
                <a:gd name="connsiteX16" fmla="*/ 184301 w 373867"/>
                <a:gd name="connsiteY16" fmla="*/ 196932 h 901277"/>
                <a:gd name="connsiteX17" fmla="*/ 150761 w 373867"/>
                <a:gd name="connsiteY17" fmla="*/ 181378 h 901277"/>
                <a:gd name="connsiteX18" fmla="*/ 148864 w 373867"/>
                <a:gd name="connsiteY18" fmla="*/ 158983 h 901277"/>
                <a:gd name="connsiteX19" fmla="*/ 185621 w 373867"/>
                <a:gd name="connsiteY19" fmla="*/ 21795 h 901277"/>
                <a:gd name="connsiteX20" fmla="*/ 43887 w 373867"/>
                <a:gd name="connsiteY20" fmla="*/ 186374 h 901277"/>
                <a:gd name="connsiteX21" fmla="*/ 75707 w 373867"/>
                <a:gd name="connsiteY21" fmla="*/ 90048 h 901277"/>
                <a:gd name="connsiteX22" fmla="*/ 132104 w 373867"/>
                <a:gd name="connsiteY22" fmla="*/ 51962 h 901277"/>
                <a:gd name="connsiteX23" fmla="*/ 106498 w 373867"/>
                <a:gd name="connsiteY23" fmla="*/ 147525 h 901277"/>
                <a:gd name="connsiteX24" fmla="*/ 118103 w 373867"/>
                <a:gd name="connsiteY24" fmla="*/ 210698 h 901277"/>
                <a:gd name="connsiteX25" fmla="*/ 172939 w 373867"/>
                <a:gd name="connsiteY25" fmla="*/ 239324 h 901277"/>
                <a:gd name="connsiteX26" fmla="*/ 234722 w 373867"/>
                <a:gd name="connsiteY26" fmla="*/ 241940 h 901277"/>
                <a:gd name="connsiteX27" fmla="*/ 276382 w 373867"/>
                <a:gd name="connsiteY27" fmla="*/ 193063 h 901277"/>
                <a:gd name="connsiteX28" fmla="*/ 302510 w 373867"/>
                <a:gd name="connsiteY28" fmla="*/ 95550 h 901277"/>
                <a:gd name="connsiteX29" fmla="*/ 329980 w 373867"/>
                <a:gd name="connsiteY29" fmla="*/ 186374 h 901277"/>
                <a:gd name="connsiteX30" fmla="*/ 230986 w 373867"/>
                <a:gd name="connsiteY30" fmla="*/ 324854 h 901277"/>
                <a:gd name="connsiteX31" fmla="*/ 230986 w 373867"/>
                <a:gd name="connsiteY31" fmla="*/ 813337 h 901277"/>
                <a:gd name="connsiteX32" fmla="*/ 186934 w 373867"/>
                <a:gd name="connsiteY32" fmla="*/ 857390 h 901277"/>
                <a:gd name="connsiteX33" fmla="*/ 142882 w 373867"/>
                <a:gd name="connsiteY33" fmla="*/ 813337 h 901277"/>
                <a:gd name="connsiteX34" fmla="*/ 142882 w 373867"/>
                <a:gd name="connsiteY34" fmla="*/ 324854 h 901277"/>
                <a:gd name="connsiteX35" fmla="*/ 43887 w 373867"/>
                <a:gd name="connsiteY35" fmla="*/ 186374 h 90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73867" h="901277">
                  <a:moveTo>
                    <a:pt x="185621" y="21795"/>
                  </a:moveTo>
                  <a:lnTo>
                    <a:pt x="166455" y="0"/>
                  </a:lnTo>
                  <a:cubicBezTo>
                    <a:pt x="118569" y="6809"/>
                    <a:pt x="74054" y="23762"/>
                    <a:pt x="42092" y="61830"/>
                  </a:cubicBezTo>
                  <a:cubicBezTo>
                    <a:pt x="14704" y="94457"/>
                    <a:pt x="0" y="137460"/>
                    <a:pt x="0" y="186374"/>
                  </a:cubicBezTo>
                  <a:cubicBezTo>
                    <a:pt x="0" y="263617"/>
                    <a:pt x="36823" y="325191"/>
                    <a:pt x="98994" y="354629"/>
                  </a:cubicBezTo>
                  <a:lnTo>
                    <a:pt x="98994" y="813337"/>
                  </a:lnTo>
                  <a:cubicBezTo>
                    <a:pt x="98994" y="838122"/>
                    <a:pt x="107353" y="860482"/>
                    <a:pt x="123571" y="876700"/>
                  </a:cubicBezTo>
                  <a:cubicBezTo>
                    <a:pt x="139790" y="892919"/>
                    <a:pt x="162149" y="901277"/>
                    <a:pt x="186934" y="901277"/>
                  </a:cubicBezTo>
                  <a:cubicBezTo>
                    <a:pt x="211719" y="901277"/>
                    <a:pt x="234078" y="892919"/>
                    <a:pt x="250297" y="876700"/>
                  </a:cubicBezTo>
                  <a:cubicBezTo>
                    <a:pt x="266515" y="860482"/>
                    <a:pt x="274874" y="838122"/>
                    <a:pt x="274874" y="813337"/>
                  </a:cubicBezTo>
                  <a:lnTo>
                    <a:pt x="274874" y="354629"/>
                  </a:lnTo>
                  <a:cubicBezTo>
                    <a:pt x="337045" y="325191"/>
                    <a:pt x="373868" y="263617"/>
                    <a:pt x="373868" y="186374"/>
                  </a:cubicBezTo>
                  <a:cubicBezTo>
                    <a:pt x="373868" y="123505"/>
                    <a:pt x="347816" y="70661"/>
                    <a:pt x="299328" y="31726"/>
                  </a:cubicBezTo>
                  <a:lnTo>
                    <a:pt x="271683" y="41029"/>
                  </a:lnTo>
                  <a:lnTo>
                    <a:pt x="233979" y="181735"/>
                  </a:lnTo>
                  <a:cubicBezTo>
                    <a:pt x="230194" y="195911"/>
                    <a:pt x="225007" y="198942"/>
                    <a:pt x="221077" y="200227"/>
                  </a:cubicBezTo>
                  <a:cubicBezTo>
                    <a:pt x="214623" y="202338"/>
                    <a:pt x="203423" y="202056"/>
                    <a:pt x="184301" y="196932"/>
                  </a:cubicBezTo>
                  <a:cubicBezTo>
                    <a:pt x="165178" y="191807"/>
                    <a:pt x="155309" y="186444"/>
                    <a:pt x="150761" y="181378"/>
                  </a:cubicBezTo>
                  <a:cubicBezTo>
                    <a:pt x="148003" y="178305"/>
                    <a:pt x="145030" y="173110"/>
                    <a:pt x="148864" y="158983"/>
                  </a:cubicBezTo>
                  <a:lnTo>
                    <a:pt x="185621" y="21795"/>
                  </a:lnTo>
                  <a:close/>
                  <a:moveTo>
                    <a:pt x="43887" y="186374"/>
                  </a:moveTo>
                  <a:cubicBezTo>
                    <a:pt x="43887" y="146355"/>
                    <a:pt x="55816" y="113742"/>
                    <a:pt x="75707" y="90048"/>
                  </a:cubicBezTo>
                  <a:cubicBezTo>
                    <a:pt x="90002" y="73019"/>
                    <a:pt x="108986" y="59905"/>
                    <a:pt x="132104" y="51962"/>
                  </a:cubicBezTo>
                  <a:lnTo>
                    <a:pt x="106498" y="147525"/>
                  </a:lnTo>
                  <a:cubicBezTo>
                    <a:pt x="99974" y="171600"/>
                    <a:pt x="102697" y="193538"/>
                    <a:pt x="118103" y="210698"/>
                  </a:cubicBezTo>
                  <a:cubicBezTo>
                    <a:pt x="131728" y="225874"/>
                    <a:pt x="152514" y="233848"/>
                    <a:pt x="172939" y="239324"/>
                  </a:cubicBezTo>
                  <a:cubicBezTo>
                    <a:pt x="193372" y="244799"/>
                    <a:pt x="215339" y="248280"/>
                    <a:pt x="234722" y="241940"/>
                  </a:cubicBezTo>
                  <a:cubicBezTo>
                    <a:pt x="256629" y="234775"/>
                    <a:pt x="269947" y="217142"/>
                    <a:pt x="276382" y="193063"/>
                  </a:cubicBezTo>
                  <a:lnTo>
                    <a:pt x="302510" y="95550"/>
                  </a:lnTo>
                  <a:cubicBezTo>
                    <a:pt x="319866" y="118814"/>
                    <a:pt x="329980" y="149482"/>
                    <a:pt x="329980" y="186374"/>
                  </a:cubicBezTo>
                  <a:cubicBezTo>
                    <a:pt x="329980" y="254724"/>
                    <a:pt x="292874" y="301779"/>
                    <a:pt x="230986" y="324854"/>
                  </a:cubicBezTo>
                  <a:lnTo>
                    <a:pt x="230986" y="813337"/>
                  </a:lnTo>
                  <a:cubicBezTo>
                    <a:pt x="230986" y="839644"/>
                    <a:pt x="213240" y="857390"/>
                    <a:pt x="186934" y="857390"/>
                  </a:cubicBezTo>
                  <a:cubicBezTo>
                    <a:pt x="160628" y="857390"/>
                    <a:pt x="142882" y="839644"/>
                    <a:pt x="142882" y="813337"/>
                  </a:cubicBezTo>
                  <a:lnTo>
                    <a:pt x="142882" y="324854"/>
                  </a:lnTo>
                  <a:cubicBezTo>
                    <a:pt x="80994" y="301779"/>
                    <a:pt x="43887" y="254724"/>
                    <a:pt x="43887" y="186374"/>
                  </a:cubicBezTo>
                  <a:close/>
                </a:path>
              </a:pathLst>
            </a:custGeom>
            <a:solidFill>
              <a:srgbClr val="F69954"/>
            </a:solidFill>
            <a:ln w="32742" cap="flat">
              <a:noFill/>
              <a:prstDash val="solid"/>
              <a:miter/>
            </a:ln>
          </p:spPr>
          <p:txBody>
            <a:bodyPr lIns="74066" tIns="37033" rIns="74066" bIns="37033" rtlCol="0" anchor="ctr"/>
            <a:lstStyle/>
            <a:p>
              <a:endParaRPr lang="de-DE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AA9458E1-F01E-5899-430C-3EF0A03BADE1}"/>
                </a:ext>
              </a:extLst>
            </p:cNvPr>
            <p:cNvSpPr/>
            <p:nvPr/>
          </p:nvSpPr>
          <p:spPr>
            <a:xfrm>
              <a:off x="573961" y="7509392"/>
              <a:ext cx="609688" cy="769844"/>
            </a:xfrm>
            <a:custGeom>
              <a:avLst/>
              <a:gdLst>
                <a:gd name="connsiteX0" fmla="*/ 384921 w 581252"/>
                <a:gd name="connsiteY0" fmla="*/ 0 h 769843"/>
                <a:gd name="connsiteX1" fmla="*/ 481658 w 581252"/>
                <a:gd name="connsiteY1" fmla="*/ 12257 h 769843"/>
                <a:gd name="connsiteX2" fmla="*/ 478407 w 581252"/>
                <a:gd name="connsiteY2" fmla="*/ 54945 h 769843"/>
                <a:gd name="connsiteX3" fmla="*/ 478414 w 581252"/>
                <a:gd name="connsiteY3" fmla="*/ 56862 h 769843"/>
                <a:gd name="connsiteX4" fmla="*/ 406864 w 581252"/>
                <a:gd name="connsiteY4" fmla="*/ 44582 h 769843"/>
                <a:gd name="connsiteX5" fmla="*/ 406864 w 581252"/>
                <a:gd name="connsiteY5" fmla="*/ 265970 h 769843"/>
                <a:gd name="connsiteX6" fmla="*/ 491273 w 581252"/>
                <a:gd name="connsiteY6" fmla="*/ 327294 h 769843"/>
                <a:gd name="connsiteX7" fmla="*/ 577402 w 581252"/>
                <a:gd name="connsiteY7" fmla="*/ 299308 h 769843"/>
                <a:gd name="connsiteX8" fmla="*/ 577402 w 581252"/>
                <a:gd name="connsiteY8" fmla="*/ 345456 h 769843"/>
                <a:gd name="connsiteX9" fmla="*/ 504826 w 581252"/>
                <a:gd name="connsiteY9" fmla="*/ 369036 h 769843"/>
                <a:gd name="connsiteX10" fmla="*/ 505858 w 581252"/>
                <a:gd name="connsiteY10" fmla="*/ 384921 h 769843"/>
                <a:gd name="connsiteX11" fmla="*/ 472564 w 581252"/>
                <a:gd name="connsiteY11" fmla="*/ 468258 h 769843"/>
                <a:gd name="connsiteX12" fmla="*/ 577402 w 581252"/>
                <a:gd name="connsiteY12" fmla="*/ 612552 h 769843"/>
                <a:gd name="connsiteX13" fmla="*/ 577402 w 581252"/>
                <a:gd name="connsiteY13" fmla="*/ 681907 h 769843"/>
                <a:gd name="connsiteX14" fmla="*/ 581252 w 581252"/>
                <a:gd name="connsiteY14" fmla="*/ 716080 h 769843"/>
                <a:gd name="connsiteX15" fmla="*/ 384921 w 581252"/>
                <a:gd name="connsiteY15" fmla="*/ 769843 h 769843"/>
                <a:gd name="connsiteX16" fmla="*/ 0 w 581252"/>
                <a:gd name="connsiteY16" fmla="*/ 384921 h 769843"/>
                <a:gd name="connsiteX17" fmla="*/ 384921 w 581252"/>
                <a:gd name="connsiteY17" fmla="*/ 0 h 769843"/>
                <a:gd name="connsiteX18" fmla="*/ 362977 w 581252"/>
                <a:gd name="connsiteY18" fmla="*/ 44582 h 769843"/>
                <a:gd name="connsiteX19" fmla="*/ 67938 w 581252"/>
                <a:gd name="connsiteY19" fmla="*/ 258876 h 769843"/>
                <a:gd name="connsiteX20" fmla="*/ 278561 w 581252"/>
                <a:gd name="connsiteY20" fmla="*/ 327310 h 769843"/>
                <a:gd name="connsiteX21" fmla="*/ 362977 w 581252"/>
                <a:gd name="connsiteY21" fmla="*/ 265970 h 769843"/>
                <a:gd name="connsiteX22" fmla="*/ 362977 w 581252"/>
                <a:gd name="connsiteY22" fmla="*/ 44582 h 769843"/>
                <a:gd name="connsiteX23" fmla="*/ 54387 w 581252"/>
                <a:gd name="connsiteY23" fmla="*/ 300618 h 769843"/>
                <a:gd name="connsiteX24" fmla="*/ 43887 w 581252"/>
                <a:gd name="connsiteY24" fmla="*/ 384921 h 769843"/>
                <a:gd name="connsiteX25" fmla="*/ 167103 w 581252"/>
                <a:gd name="connsiteY25" fmla="*/ 647345 h 769843"/>
                <a:gd name="connsiteX26" fmla="*/ 297245 w 581252"/>
                <a:gd name="connsiteY26" fmla="*/ 468222 h 769843"/>
                <a:gd name="connsiteX27" fmla="*/ 263983 w 581252"/>
                <a:gd name="connsiteY27" fmla="*/ 384921 h 769843"/>
                <a:gd name="connsiteX28" fmla="*/ 265016 w 581252"/>
                <a:gd name="connsiteY28" fmla="*/ 369056 h 769843"/>
                <a:gd name="connsiteX29" fmla="*/ 54387 w 581252"/>
                <a:gd name="connsiteY29" fmla="*/ 300618 h 769843"/>
                <a:gd name="connsiteX30" fmla="*/ 202586 w 581252"/>
                <a:gd name="connsiteY30" fmla="*/ 673172 h 769843"/>
                <a:gd name="connsiteX31" fmla="*/ 384921 w 581252"/>
                <a:gd name="connsiteY31" fmla="*/ 725956 h 769843"/>
                <a:gd name="connsiteX32" fmla="*/ 567215 w 581252"/>
                <a:gd name="connsiteY32" fmla="*/ 673199 h 769843"/>
                <a:gd name="connsiteX33" fmla="*/ 437071 w 581252"/>
                <a:gd name="connsiteY33" fmla="*/ 494069 h 769843"/>
                <a:gd name="connsiteX34" fmla="*/ 384921 w 581252"/>
                <a:gd name="connsiteY34" fmla="*/ 505859 h 769843"/>
                <a:gd name="connsiteX35" fmla="*/ 332728 w 581252"/>
                <a:gd name="connsiteY35" fmla="*/ 494049 h 769843"/>
                <a:gd name="connsiteX36" fmla="*/ 202586 w 581252"/>
                <a:gd name="connsiteY36" fmla="*/ 673172 h 769843"/>
                <a:gd name="connsiteX37" fmla="*/ 384921 w 581252"/>
                <a:gd name="connsiteY37" fmla="*/ 307871 h 769843"/>
                <a:gd name="connsiteX38" fmla="*/ 307870 w 581252"/>
                <a:gd name="connsiteY38" fmla="*/ 384921 h 769843"/>
                <a:gd name="connsiteX39" fmla="*/ 384921 w 581252"/>
                <a:gd name="connsiteY39" fmla="*/ 461972 h 769843"/>
                <a:gd name="connsiteX40" fmla="*/ 461971 w 581252"/>
                <a:gd name="connsiteY40" fmla="*/ 384921 h 769843"/>
                <a:gd name="connsiteX41" fmla="*/ 384921 w 581252"/>
                <a:gd name="connsiteY41" fmla="*/ 307871 h 76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81252" h="769843">
                  <a:moveTo>
                    <a:pt x="384921" y="0"/>
                  </a:moveTo>
                  <a:cubicBezTo>
                    <a:pt x="418331" y="0"/>
                    <a:pt x="450749" y="4257"/>
                    <a:pt x="481658" y="12257"/>
                  </a:cubicBezTo>
                  <a:cubicBezTo>
                    <a:pt x="479490" y="26153"/>
                    <a:pt x="478407" y="40421"/>
                    <a:pt x="478407" y="54945"/>
                  </a:cubicBezTo>
                  <a:cubicBezTo>
                    <a:pt x="478407" y="55585"/>
                    <a:pt x="478407" y="56223"/>
                    <a:pt x="478414" y="56862"/>
                  </a:cubicBezTo>
                  <a:cubicBezTo>
                    <a:pt x="455461" y="50333"/>
                    <a:pt x="431517" y="46148"/>
                    <a:pt x="406864" y="44582"/>
                  </a:cubicBezTo>
                  <a:lnTo>
                    <a:pt x="406864" y="265970"/>
                  </a:lnTo>
                  <a:cubicBezTo>
                    <a:pt x="443367" y="272659"/>
                    <a:pt x="474137" y="295738"/>
                    <a:pt x="491273" y="327294"/>
                  </a:cubicBezTo>
                  <a:lnTo>
                    <a:pt x="577402" y="299308"/>
                  </a:lnTo>
                  <a:lnTo>
                    <a:pt x="577402" y="345456"/>
                  </a:lnTo>
                  <a:lnTo>
                    <a:pt x="504826" y="369036"/>
                  </a:lnTo>
                  <a:cubicBezTo>
                    <a:pt x="505509" y="374233"/>
                    <a:pt x="505858" y="379536"/>
                    <a:pt x="505858" y="384921"/>
                  </a:cubicBezTo>
                  <a:cubicBezTo>
                    <a:pt x="505858" y="417223"/>
                    <a:pt x="493197" y="446565"/>
                    <a:pt x="472564" y="468258"/>
                  </a:cubicBezTo>
                  <a:lnTo>
                    <a:pt x="577402" y="612552"/>
                  </a:lnTo>
                  <a:lnTo>
                    <a:pt x="577402" y="681907"/>
                  </a:lnTo>
                  <a:cubicBezTo>
                    <a:pt x="577402" y="693436"/>
                    <a:pt x="578662" y="704917"/>
                    <a:pt x="581252" y="716080"/>
                  </a:cubicBezTo>
                  <a:cubicBezTo>
                    <a:pt x="523770" y="750233"/>
                    <a:pt x="456635" y="769843"/>
                    <a:pt x="384921" y="769843"/>
                  </a:cubicBezTo>
                  <a:cubicBezTo>
                    <a:pt x="172336" y="769843"/>
                    <a:pt x="0" y="597508"/>
                    <a:pt x="0" y="384921"/>
                  </a:cubicBezTo>
                  <a:cubicBezTo>
                    <a:pt x="0" y="172335"/>
                    <a:pt x="172336" y="0"/>
                    <a:pt x="384921" y="0"/>
                  </a:cubicBezTo>
                  <a:close/>
                  <a:moveTo>
                    <a:pt x="362977" y="44582"/>
                  </a:moveTo>
                  <a:cubicBezTo>
                    <a:pt x="228678" y="53111"/>
                    <a:pt x="115498" y="139373"/>
                    <a:pt x="67938" y="258876"/>
                  </a:cubicBezTo>
                  <a:lnTo>
                    <a:pt x="278561" y="327310"/>
                  </a:lnTo>
                  <a:cubicBezTo>
                    <a:pt x="295697" y="295744"/>
                    <a:pt x="326471" y="272662"/>
                    <a:pt x="362977" y="265970"/>
                  </a:cubicBezTo>
                  <a:lnTo>
                    <a:pt x="362977" y="44582"/>
                  </a:lnTo>
                  <a:close/>
                  <a:moveTo>
                    <a:pt x="54387" y="300618"/>
                  </a:moveTo>
                  <a:cubicBezTo>
                    <a:pt x="47531" y="327581"/>
                    <a:pt x="43887" y="355827"/>
                    <a:pt x="43887" y="384921"/>
                  </a:cubicBezTo>
                  <a:cubicBezTo>
                    <a:pt x="43887" y="490452"/>
                    <a:pt x="91820" y="584787"/>
                    <a:pt x="167103" y="647345"/>
                  </a:cubicBezTo>
                  <a:lnTo>
                    <a:pt x="297245" y="468222"/>
                  </a:lnTo>
                  <a:cubicBezTo>
                    <a:pt x="276631" y="446532"/>
                    <a:pt x="263983" y="417203"/>
                    <a:pt x="263983" y="384921"/>
                  </a:cubicBezTo>
                  <a:cubicBezTo>
                    <a:pt x="263983" y="379543"/>
                    <a:pt x="264336" y="374247"/>
                    <a:pt x="265016" y="369056"/>
                  </a:cubicBezTo>
                  <a:lnTo>
                    <a:pt x="54387" y="300618"/>
                  </a:lnTo>
                  <a:close/>
                  <a:moveTo>
                    <a:pt x="202586" y="673172"/>
                  </a:moveTo>
                  <a:cubicBezTo>
                    <a:pt x="255321" y="706603"/>
                    <a:pt x="317862" y="725956"/>
                    <a:pt x="384921" y="725956"/>
                  </a:cubicBezTo>
                  <a:cubicBezTo>
                    <a:pt x="451963" y="725956"/>
                    <a:pt x="514488" y="706613"/>
                    <a:pt x="567215" y="673199"/>
                  </a:cubicBezTo>
                  <a:lnTo>
                    <a:pt x="437071" y="494069"/>
                  </a:lnTo>
                  <a:cubicBezTo>
                    <a:pt x="421281" y="501629"/>
                    <a:pt x="403594" y="505859"/>
                    <a:pt x="384921" y="505859"/>
                  </a:cubicBezTo>
                  <a:cubicBezTo>
                    <a:pt x="366231" y="505859"/>
                    <a:pt x="348527" y="501619"/>
                    <a:pt x="332728" y="494049"/>
                  </a:cubicBezTo>
                  <a:lnTo>
                    <a:pt x="202586" y="673172"/>
                  </a:lnTo>
                  <a:close/>
                  <a:moveTo>
                    <a:pt x="384921" y="307871"/>
                  </a:moveTo>
                  <a:cubicBezTo>
                    <a:pt x="342370" y="307871"/>
                    <a:pt x="307870" y="342367"/>
                    <a:pt x="307870" y="384921"/>
                  </a:cubicBezTo>
                  <a:cubicBezTo>
                    <a:pt x="307870" y="427476"/>
                    <a:pt x="342370" y="461972"/>
                    <a:pt x="384921" y="461972"/>
                  </a:cubicBezTo>
                  <a:cubicBezTo>
                    <a:pt x="427475" y="461972"/>
                    <a:pt x="461971" y="427476"/>
                    <a:pt x="461971" y="384921"/>
                  </a:cubicBezTo>
                  <a:cubicBezTo>
                    <a:pt x="461971" y="342367"/>
                    <a:pt x="427475" y="307871"/>
                    <a:pt x="384921" y="307871"/>
                  </a:cubicBezTo>
                  <a:close/>
                </a:path>
              </a:pathLst>
            </a:custGeom>
            <a:solidFill>
              <a:schemeClr val="bg1"/>
            </a:solidFill>
            <a:ln w="32742" cap="flat">
              <a:noFill/>
              <a:prstDash val="solid"/>
              <a:miter/>
            </a:ln>
          </p:spPr>
          <p:txBody>
            <a:bodyPr lIns="74066" tIns="37033" rIns="74066" bIns="37033" rtlCol="0" anchor="ctr"/>
            <a:lstStyle/>
            <a:p>
              <a:endParaRPr lang="de-DE"/>
            </a:p>
          </p:txBody>
        </p:sp>
      </p:grpSp>
      <p:sp>
        <p:nvSpPr>
          <p:cNvPr id="108" name="Textfeld 107">
            <a:extLst>
              <a:ext uri="{FF2B5EF4-FFF2-40B4-BE49-F238E27FC236}">
                <a16:creationId xmlns:a16="http://schemas.microsoft.com/office/drawing/2014/main" id="{77367D7A-077D-8DE7-1B0B-7DD17B7947BF}"/>
              </a:ext>
            </a:extLst>
          </p:cNvPr>
          <p:cNvSpPr txBox="1"/>
          <p:nvPr/>
        </p:nvSpPr>
        <p:spPr>
          <a:xfrm>
            <a:off x="541226" y="4279326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PARTS AND COMPONENTS.</a:t>
            </a:r>
            <a:endParaRPr lang="de-DE" sz="1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C3F3CC30-4552-A30F-CBCE-0BA60FBB328D}"/>
              </a:ext>
            </a:extLst>
          </p:cNvPr>
          <p:cNvSpPr txBox="1"/>
          <p:nvPr/>
        </p:nvSpPr>
        <p:spPr>
          <a:xfrm>
            <a:off x="1167733" y="4544616"/>
            <a:ext cx="5376653" cy="9791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cs typeface="BMW Group"/>
              </a:rPr>
              <a:t>Battery Cells: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–33% </a:t>
            </a:r>
            <a:r>
              <a:rPr lang="en-US" sz="1050" dirty="0" err="1">
                <a:solidFill>
                  <a:schemeClr val="bg1"/>
                </a:solidFill>
                <a:latin typeface="BMWGroupTN Condensed"/>
                <a:cs typeface="BMW Group"/>
              </a:rPr>
              <a:t>CO₂e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per </a:t>
            </a:r>
            <a:r>
              <a:rPr lang="en-US" sz="1050" dirty="0" err="1">
                <a:solidFill>
                  <a:schemeClr val="bg1"/>
                </a:solidFill>
                <a:latin typeface="BMWGroupTN Condensed"/>
                <a:cs typeface="BMW Group"/>
              </a:rPr>
              <a:t>Wh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compared to the BMW i4 Gen5 cell.</a:t>
            </a:r>
            <a:endParaRPr lang="en-US" sz="1050" b="1" dirty="0">
              <a:solidFill>
                <a:schemeClr val="bg1"/>
              </a:solidFill>
              <a:latin typeface="BMWGroupTN Condensed"/>
              <a:cs typeface="BMW Group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Aluminum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: Aluminum die‑cast components swivel bearings and wheel carrier (80% SRQ), aluminum cast wheels (70% SRQ), rear e‑motor housing (up to 66% SRQ).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Engine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and </a:t>
            </a: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Storage Compartment</a:t>
            </a:r>
            <a:r>
              <a:rPr lang="en-US" sz="1050" b="1" dirty="0">
                <a:solidFill>
                  <a:schemeClr val="bg1"/>
                </a:solidFill>
                <a:cs typeface="BMW Group"/>
              </a:rPr>
              <a:t> Covers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(30% SRQ) – recycled maritime plastics.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D048498-3676-0006-8CB4-77BE5138F9A3}"/>
              </a:ext>
            </a:extLst>
          </p:cNvPr>
          <p:cNvSpPr txBox="1"/>
          <p:nvPr/>
        </p:nvSpPr>
        <p:spPr>
          <a:xfrm>
            <a:off x="541226" y="8583998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LIFE CYCLE.</a:t>
            </a:r>
            <a:endParaRPr lang="de-DE" sz="1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184D5AF-9EE8-55E2-10B1-C3A7A241A1D8}"/>
              </a:ext>
            </a:extLst>
          </p:cNvPr>
          <p:cNvSpPr txBox="1"/>
          <p:nvPr/>
        </p:nvSpPr>
        <p:spPr>
          <a:xfrm>
            <a:off x="1150790" y="8855496"/>
            <a:ext cx="5639097" cy="7207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lnSpc>
                <a:spcPts val="11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 err="1">
                <a:solidFill>
                  <a:schemeClr val="bg1"/>
                </a:solidFill>
                <a:latin typeface="BMWGroupTN Condensed"/>
                <a:cs typeface="BMW Group"/>
              </a:rPr>
              <a:t>CO₂e</a:t>
            </a: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 lifecycle breakeven versus a comparable internal combustion engine:</a:t>
            </a:r>
          </a:p>
          <a:p>
            <a:pPr>
              <a:lnSpc>
                <a:spcPts val="1100"/>
              </a:lnSpc>
              <a:spcAft>
                <a:spcPts val="800"/>
              </a:spcAft>
              <a:buClr>
                <a:srgbClr val="F69954"/>
              </a:buClr>
            </a:pP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      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Breakeven achieved after approx. 1–2 years of customer use</a:t>
            </a:r>
            <a:r>
              <a:rPr lang="en-US" sz="1050" baseline="30000" dirty="0">
                <a:solidFill>
                  <a:schemeClr val="bg1"/>
                </a:solidFill>
                <a:latin typeface="BMWGroupTN Condensed"/>
                <a:cs typeface="BMW Group"/>
              </a:rPr>
              <a:t>2</a:t>
            </a:r>
            <a:r>
              <a:rPr lang="en-US" sz="1100" dirty="0">
                <a:solidFill>
                  <a:schemeClr val="bg1"/>
                </a:solidFill>
                <a:cs typeface="BMW Group"/>
              </a:rPr>
              <a:t> .</a:t>
            </a:r>
            <a:endParaRPr lang="en-US" sz="1100" baseline="30000" dirty="0">
              <a:solidFill>
                <a:schemeClr val="bg1"/>
              </a:solidFill>
              <a:latin typeface="BMWGroupTN Condensed"/>
              <a:cs typeface="BMW Group"/>
            </a:endParaRPr>
          </a:p>
          <a:p>
            <a:pPr marL="171450" indent="-171450">
              <a:lnSpc>
                <a:spcPts val="11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endParaRPr lang="en-US" sz="1050" dirty="0">
              <a:solidFill>
                <a:schemeClr val="bg1"/>
              </a:solidFill>
              <a:cs typeface="BMW Group"/>
            </a:endParaRPr>
          </a:p>
        </p:txBody>
      </p:sp>
      <p:grpSp>
        <p:nvGrpSpPr>
          <p:cNvPr id="88" name="Gruppieren 87">
            <a:extLst>
              <a:ext uri="{FF2B5EF4-FFF2-40B4-BE49-F238E27FC236}">
                <a16:creationId xmlns:a16="http://schemas.microsoft.com/office/drawing/2014/main" id="{3DF8EBFC-DF9C-C067-681C-9640FCF84894}"/>
              </a:ext>
            </a:extLst>
          </p:cNvPr>
          <p:cNvGrpSpPr>
            <a:grpSpLocks noChangeAspect="1"/>
          </p:cNvGrpSpPr>
          <p:nvPr/>
        </p:nvGrpSpPr>
        <p:grpSpPr>
          <a:xfrm>
            <a:off x="515687" y="7775843"/>
            <a:ext cx="527133" cy="420286"/>
            <a:chOff x="2924323" y="6954800"/>
            <a:chExt cx="2107164" cy="1722471"/>
          </a:xfrm>
        </p:grpSpPr>
        <p:sp>
          <p:nvSpPr>
            <p:cNvPr id="89" name="Freihandform: Form 88">
              <a:extLst>
                <a:ext uri="{FF2B5EF4-FFF2-40B4-BE49-F238E27FC236}">
                  <a16:creationId xmlns:a16="http://schemas.microsoft.com/office/drawing/2014/main" id="{3E02F580-CE69-CD10-BF3B-377B2AAA48E1}"/>
                </a:ext>
              </a:extLst>
            </p:cNvPr>
            <p:cNvSpPr/>
            <p:nvPr/>
          </p:nvSpPr>
          <p:spPr>
            <a:xfrm>
              <a:off x="3751536" y="7106402"/>
              <a:ext cx="1279951" cy="1074236"/>
            </a:xfrm>
            <a:custGeom>
              <a:avLst/>
              <a:gdLst>
                <a:gd name="connsiteX0" fmla="*/ 247672 w 266674"/>
                <a:gd name="connsiteY0" fmla="*/ 195239 h 223814"/>
                <a:gd name="connsiteX1" fmla="*/ 244042 w 266674"/>
                <a:gd name="connsiteY1" fmla="*/ 223814 h 223814"/>
                <a:gd name="connsiteX2" fmla="*/ 263610 w 266674"/>
                <a:gd name="connsiteY2" fmla="*/ 223814 h 223814"/>
                <a:gd name="connsiteX3" fmla="*/ 266675 w 266674"/>
                <a:gd name="connsiteY3" fmla="*/ 195239 h 223814"/>
                <a:gd name="connsiteX4" fmla="*/ 236390 w 266674"/>
                <a:gd name="connsiteY4" fmla="*/ 116011 h 223814"/>
                <a:gd name="connsiteX5" fmla="*/ 160064 w 266674"/>
                <a:gd name="connsiteY5" fmla="*/ 85754 h 223814"/>
                <a:gd name="connsiteX6" fmla="*/ 35717 w 266674"/>
                <a:gd name="connsiteY6" fmla="*/ 0 h 223814"/>
                <a:gd name="connsiteX7" fmla="*/ 0 w 266674"/>
                <a:gd name="connsiteY7" fmla="*/ 4009 h 223814"/>
                <a:gd name="connsiteX8" fmla="*/ 0 w 266674"/>
                <a:gd name="connsiteY8" fmla="*/ 23617 h 223814"/>
                <a:gd name="connsiteX9" fmla="*/ 35717 w 266674"/>
                <a:gd name="connsiteY9" fmla="*/ 19002 h 223814"/>
                <a:gd name="connsiteX10" fmla="*/ 143681 w 266674"/>
                <a:gd name="connsiteY10" fmla="*/ 97628 h 223814"/>
                <a:gd name="connsiteX11" fmla="*/ 145558 w 266674"/>
                <a:gd name="connsiteY11" fmla="*/ 105037 h 223814"/>
                <a:gd name="connsiteX12" fmla="*/ 153196 w 266674"/>
                <a:gd name="connsiteY12" fmla="*/ 104791 h 223814"/>
                <a:gd name="connsiteX13" fmla="*/ 157161 w 266674"/>
                <a:gd name="connsiteY13" fmla="*/ 104728 h 223814"/>
                <a:gd name="connsiteX14" fmla="*/ 222952 w 266674"/>
                <a:gd name="connsiteY14" fmla="*/ 129448 h 223814"/>
                <a:gd name="connsiteX15" fmla="*/ 247672 w 266674"/>
                <a:gd name="connsiteY15" fmla="*/ 195239 h 22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674" h="223814">
                  <a:moveTo>
                    <a:pt x="247672" y="195239"/>
                  </a:moveTo>
                  <a:cubicBezTo>
                    <a:pt x="247672" y="205525"/>
                    <a:pt x="246412" y="215077"/>
                    <a:pt x="244042" y="223814"/>
                  </a:cubicBezTo>
                  <a:lnTo>
                    <a:pt x="263610" y="223814"/>
                  </a:lnTo>
                  <a:cubicBezTo>
                    <a:pt x="265633" y="214805"/>
                    <a:pt x="266675" y="205245"/>
                    <a:pt x="266675" y="195239"/>
                  </a:cubicBezTo>
                  <a:cubicBezTo>
                    <a:pt x="266675" y="163075"/>
                    <a:pt x="255913" y="135535"/>
                    <a:pt x="236390" y="116011"/>
                  </a:cubicBezTo>
                  <a:cubicBezTo>
                    <a:pt x="217454" y="97077"/>
                    <a:pt x="190981" y="86383"/>
                    <a:pt x="160064" y="85754"/>
                  </a:cubicBezTo>
                  <a:cubicBezTo>
                    <a:pt x="143495" y="32759"/>
                    <a:pt x="97139" y="0"/>
                    <a:pt x="35717" y="0"/>
                  </a:cubicBezTo>
                  <a:cubicBezTo>
                    <a:pt x="23164" y="0"/>
                    <a:pt x="11213" y="1365"/>
                    <a:pt x="0" y="4009"/>
                  </a:cubicBezTo>
                  <a:lnTo>
                    <a:pt x="0" y="23617"/>
                  </a:lnTo>
                  <a:cubicBezTo>
                    <a:pt x="10923" y="20603"/>
                    <a:pt x="22867" y="19002"/>
                    <a:pt x="35717" y="19002"/>
                  </a:cubicBezTo>
                  <a:cubicBezTo>
                    <a:pt x="91973" y="19002"/>
                    <a:pt x="131502" y="49588"/>
                    <a:pt x="143681" y="97628"/>
                  </a:cubicBezTo>
                  <a:lnTo>
                    <a:pt x="145558" y="105037"/>
                  </a:lnTo>
                  <a:lnTo>
                    <a:pt x="153196" y="104791"/>
                  </a:lnTo>
                  <a:cubicBezTo>
                    <a:pt x="154505" y="104749"/>
                    <a:pt x="155828" y="104728"/>
                    <a:pt x="157161" y="104728"/>
                  </a:cubicBezTo>
                  <a:cubicBezTo>
                    <a:pt x="185006" y="104728"/>
                    <a:pt x="207472" y="113968"/>
                    <a:pt x="222952" y="129448"/>
                  </a:cubicBezTo>
                  <a:cubicBezTo>
                    <a:pt x="238433" y="144929"/>
                    <a:pt x="247672" y="167394"/>
                    <a:pt x="247672" y="195239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EEAF937A-9C92-A0EF-BEE2-0CB21EAEECC3}"/>
                </a:ext>
              </a:extLst>
            </p:cNvPr>
            <p:cNvSpPr/>
            <p:nvPr/>
          </p:nvSpPr>
          <p:spPr>
            <a:xfrm>
              <a:off x="3020174" y="7906336"/>
              <a:ext cx="525633" cy="662778"/>
            </a:xfrm>
            <a:custGeom>
              <a:avLst/>
              <a:gdLst>
                <a:gd name="connsiteX0" fmla="*/ 95226 w 109514"/>
                <a:gd name="connsiteY0" fmla="*/ 119086 h 138088"/>
                <a:gd name="connsiteX1" fmla="*/ 109514 w 109514"/>
                <a:gd name="connsiteY1" fmla="*/ 119086 h 138088"/>
                <a:gd name="connsiteX2" fmla="*/ 109514 w 109514"/>
                <a:gd name="connsiteY2" fmla="*/ 138089 h 138088"/>
                <a:gd name="connsiteX3" fmla="*/ 95226 w 109514"/>
                <a:gd name="connsiteY3" fmla="*/ 138089 h 138088"/>
                <a:gd name="connsiteX4" fmla="*/ 26357 w 109514"/>
                <a:gd name="connsiteY4" fmla="*/ 111731 h 138088"/>
                <a:gd name="connsiteX5" fmla="*/ 0 w 109514"/>
                <a:gd name="connsiteY5" fmla="*/ 42863 h 138088"/>
                <a:gd name="connsiteX6" fmla="*/ 8607 w 109514"/>
                <a:gd name="connsiteY6" fmla="*/ 0 h 138088"/>
                <a:gd name="connsiteX7" fmla="*/ 29975 w 109514"/>
                <a:gd name="connsiteY7" fmla="*/ 0 h 138088"/>
                <a:gd name="connsiteX8" fmla="*/ 19002 w 109514"/>
                <a:gd name="connsiteY8" fmla="*/ 42863 h 138088"/>
                <a:gd name="connsiteX9" fmla="*/ 39794 w 109514"/>
                <a:gd name="connsiteY9" fmla="*/ 98294 h 138088"/>
                <a:gd name="connsiteX10" fmla="*/ 95226 w 109514"/>
                <a:gd name="connsiteY10" fmla="*/ 119086 h 13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14" h="138088">
                  <a:moveTo>
                    <a:pt x="95226" y="119086"/>
                  </a:moveTo>
                  <a:lnTo>
                    <a:pt x="109514" y="119086"/>
                  </a:lnTo>
                  <a:lnTo>
                    <a:pt x="109514" y="138089"/>
                  </a:lnTo>
                  <a:lnTo>
                    <a:pt x="95226" y="138089"/>
                  </a:lnTo>
                  <a:cubicBezTo>
                    <a:pt x="67350" y="138089"/>
                    <a:pt x="43381" y="128755"/>
                    <a:pt x="26357" y="111731"/>
                  </a:cubicBezTo>
                  <a:cubicBezTo>
                    <a:pt x="9334" y="94708"/>
                    <a:pt x="0" y="70739"/>
                    <a:pt x="0" y="42863"/>
                  </a:cubicBezTo>
                  <a:cubicBezTo>
                    <a:pt x="0" y="27081"/>
                    <a:pt x="3000" y="12623"/>
                    <a:pt x="8607" y="0"/>
                  </a:cubicBezTo>
                  <a:lnTo>
                    <a:pt x="29975" y="0"/>
                  </a:lnTo>
                  <a:cubicBezTo>
                    <a:pt x="22911" y="11701"/>
                    <a:pt x="19002" y="26163"/>
                    <a:pt x="19002" y="42863"/>
                  </a:cubicBezTo>
                  <a:cubicBezTo>
                    <a:pt x="19002" y="66420"/>
                    <a:pt x="26814" y="85314"/>
                    <a:pt x="39794" y="98294"/>
                  </a:cubicBezTo>
                  <a:cubicBezTo>
                    <a:pt x="52774" y="111274"/>
                    <a:pt x="71668" y="119086"/>
                    <a:pt x="95226" y="119086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6956D2FD-BEA9-258E-F8CC-D5532BEB212E}"/>
                </a:ext>
              </a:extLst>
            </p:cNvPr>
            <p:cNvSpPr/>
            <p:nvPr/>
          </p:nvSpPr>
          <p:spPr>
            <a:xfrm>
              <a:off x="3709010" y="8035683"/>
              <a:ext cx="390742" cy="564558"/>
            </a:xfrm>
            <a:custGeom>
              <a:avLst/>
              <a:gdLst>
                <a:gd name="connsiteX0" fmla="*/ 21398 w 81410"/>
                <a:gd name="connsiteY0" fmla="*/ 5031 h 117624"/>
                <a:gd name="connsiteX1" fmla="*/ 45463 w 81410"/>
                <a:gd name="connsiteY1" fmla="*/ 0 h 117624"/>
                <a:gd name="connsiteX2" fmla="*/ 63991 w 81410"/>
                <a:gd name="connsiteY2" fmla="*/ 2032 h 117624"/>
                <a:gd name="connsiteX3" fmla="*/ 79323 w 81410"/>
                <a:gd name="connsiteY3" fmla="*/ 5645 h 117624"/>
                <a:gd name="connsiteX4" fmla="*/ 81410 w 81410"/>
                <a:gd name="connsiteY4" fmla="*/ 6229 h 117624"/>
                <a:gd name="connsiteX5" fmla="*/ 81410 w 81410"/>
                <a:gd name="connsiteY5" fmla="*/ 25737 h 117624"/>
                <a:gd name="connsiteX6" fmla="*/ 77825 w 81410"/>
                <a:gd name="connsiteY6" fmla="*/ 24793 h 117624"/>
                <a:gd name="connsiteX7" fmla="*/ 60692 w 81410"/>
                <a:gd name="connsiteY7" fmla="*/ 20718 h 117624"/>
                <a:gd name="connsiteX8" fmla="*/ 60666 w 81410"/>
                <a:gd name="connsiteY8" fmla="*/ 20714 h 117624"/>
                <a:gd name="connsiteX9" fmla="*/ 46456 w 81410"/>
                <a:gd name="connsiteY9" fmla="*/ 18924 h 117624"/>
                <a:gd name="connsiteX10" fmla="*/ 31993 w 81410"/>
                <a:gd name="connsiteY10" fmla="*/ 21530 h 117624"/>
                <a:gd name="connsiteX11" fmla="*/ 24017 w 81410"/>
                <a:gd name="connsiteY11" fmla="*/ 29984 h 117624"/>
                <a:gd name="connsiteX12" fmla="*/ 19632 w 81410"/>
                <a:gd name="connsiteY12" fmla="*/ 59665 h 117624"/>
                <a:gd name="connsiteX13" fmla="*/ 23624 w 81410"/>
                <a:gd name="connsiteY13" fmla="*/ 87287 h 117624"/>
                <a:gd name="connsiteX14" fmla="*/ 31544 w 81410"/>
                <a:gd name="connsiteY14" fmla="*/ 95898 h 117624"/>
                <a:gd name="connsiteX15" fmla="*/ 46456 w 81410"/>
                <a:gd name="connsiteY15" fmla="*/ 98702 h 117624"/>
                <a:gd name="connsiteX16" fmla="*/ 77945 w 81410"/>
                <a:gd name="connsiteY16" fmla="*/ 93939 h 117624"/>
                <a:gd name="connsiteX17" fmla="*/ 81410 w 81410"/>
                <a:gd name="connsiteY17" fmla="*/ 93186 h 117624"/>
                <a:gd name="connsiteX18" fmla="*/ 81410 w 81410"/>
                <a:gd name="connsiteY18" fmla="*/ 112534 h 117624"/>
                <a:gd name="connsiteX19" fmla="*/ 79151 w 81410"/>
                <a:gd name="connsiteY19" fmla="*/ 113017 h 117624"/>
                <a:gd name="connsiteX20" fmla="*/ 45036 w 81410"/>
                <a:gd name="connsiteY20" fmla="*/ 117625 h 117624"/>
                <a:gd name="connsiteX21" fmla="*/ 19732 w 81410"/>
                <a:gd name="connsiteY21" fmla="*/ 111897 h 117624"/>
                <a:gd name="connsiteX22" fmla="*/ 6412 w 81410"/>
                <a:gd name="connsiteY22" fmla="*/ 96882 h 117624"/>
                <a:gd name="connsiteX23" fmla="*/ 0 w 81410"/>
                <a:gd name="connsiteY23" fmla="*/ 59807 h 117624"/>
                <a:gd name="connsiteX24" fmla="*/ 7931 w 81410"/>
                <a:gd name="connsiteY24" fmla="*/ 18435 h 117624"/>
                <a:gd name="connsiteX25" fmla="*/ 21398 w 81410"/>
                <a:gd name="connsiteY25" fmla="*/ 5031 h 11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1410" h="117624">
                  <a:moveTo>
                    <a:pt x="21398" y="5031"/>
                  </a:moveTo>
                  <a:cubicBezTo>
                    <a:pt x="27456" y="1757"/>
                    <a:pt x="35204" y="0"/>
                    <a:pt x="45463" y="0"/>
                  </a:cubicBezTo>
                  <a:cubicBezTo>
                    <a:pt x="51979" y="0"/>
                    <a:pt x="58437" y="1034"/>
                    <a:pt x="63991" y="2032"/>
                  </a:cubicBezTo>
                  <a:cubicBezTo>
                    <a:pt x="69970" y="3053"/>
                    <a:pt x="75771" y="4651"/>
                    <a:pt x="79323" y="5645"/>
                  </a:cubicBezTo>
                  <a:lnTo>
                    <a:pt x="81410" y="6229"/>
                  </a:lnTo>
                  <a:lnTo>
                    <a:pt x="81410" y="25737"/>
                  </a:lnTo>
                  <a:lnTo>
                    <a:pt x="77825" y="24793"/>
                  </a:lnTo>
                  <a:cubicBezTo>
                    <a:pt x="72418" y="23370"/>
                    <a:pt x="66544" y="21834"/>
                    <a:pt x="60692" y="20718"/>
                  </a:cubicBezTo>
                  <a:lnTo>
                    <a:pt x="60666" y="20714"/>
                  </a:lnTo>
                  <a:cubicBezTo>
                    <a:pt x="55708" y="19722"/>
                    <a:pt x="51121" y="18924"/>
                    <a:pt x="46456" y="18924"/>
                  </a:cubicBezTo>
                  <a:cubicBezTo>
                    <a:pt x="40069" y="18924"/>
                    <a:pt x="35462" y="19788"/>
                    <a:pt x="31993" y="21530"/>
                  </a:cubicBezTo>
                  <a:cubicBezTo>
                    <a:pt x="28606" y="23231"/>
                    <a:pt x="26063" y="25890"/>
                    <a:pt x="24017" y="29984"/>
                  </a:cubicBezTo>
                  <a:cubicBezTo>
                    <a:pt x="20937" y="36143"/>
                    <a:pt x="19632" y="47177"/>
                    <a:pt x="19632" y="59665"/>
                  </a:cubicBezTo>
                  <a:cubicBezTo>
                    <a:pt x="19632" y="71538"/>
                    <a:pt x="20925" y="81502"/>
                    <a:pt x="23624" y="87287"/>
                  </a:cubicBezTo>
                  <a:cubicBezTo>
                    <a:pt x="25527" y="91343"/>
                    <a:pt x="28064" y="94097"/>
                    <a:pt x="31544" y="95898"/>
                  </a:cubicBezTo>
                  <a:cubicBezTo>
                    <a:pt x="35102" y="97738"/>
                    <a:pt x="39882" y="98702"/>
                    <a:pt x="46456" y="98702"/>
                  </a:cubicBezTo>
                  <a:cubicBezTo>
                    <a:pt x="55886" y="98702"/>
                    <a:pt x="68057" y="96089"/>
                    <a:pt x="77945" y="93939"/>
                  </a:cubicBezTo>
                  <a:lnTo>
                    <a:pt x="81410" y="93186"/>
                  </a:lnTo>
                  <a:lnTo>
                    <a:pt x="81410" y="112534"/>
                  </a:lnTo>
                  <a:lnTo>
                    <a:pt x="79151" y="113017"/>
                  </a:lnTo>
                  <a:cubicBezTo>
                    <a:pt x="69224" y="115144"/>
                    <a:pt x="57021" y="117625"/>
                    <a:pt x="45036" y="117625"/>
                  </a:cubicBezTo>
                  <a:cubicBezTo>
                    <a:pt x="34116" y="117625"/>
                    <a:pt x="25968" y="115610"/>
                    <a:pt x="19732" y="111897"/>
                  </a:cubicBezTo>
                  <a:cubicBezTo>
                    <a:pt x="13475" y="108169"/>
                    <a:pt x="9420" y="102894"/>
                    <a:pt x="6412" y="96882"/>
                  </a:cubicBezTo>
                  <a:cubicBezTo>
                    <a:pt x="1985" y="88174"/>
                    <a:pt x="0" y="74416"/>
                    <a:pt x="0" y="59807"/>
                  </a:cubicBezTo>
                  <a:cubicBezTo>
                    <a:pt x="0" y="43843"/>
                    <a:pt x="1822" y="28668"/>
                    <a:pt x="7931" y="18435"/>
                  </a:cubicBezTo>
                  <a:cubicBezTo>
                    <a:pt x="11171" y="13007"/>
                    <a:pt x="15310" y="8320"/>
                    <a:pt x="21398" y="5031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6421AACA-F0BE-B631-7121-FAD3C6C78B3C}"/>
                </a:ext>
              </a:extLst>
            </p:cNvPr>
            <p:cNvSpPr/>
            <p:nvPr/>
          </p:nvSpPr>
          <p:spPr>
            <a:xfrm>
              <a:off x="4172444" y="8035683"/>
              <a:ext cx="462997" cy="564558"/>
            </a:xfrm>
            <a:custGeom>
              <a:avLst/>
              <a:gdLst>
                <a:gd name="connsiteX0" fmla="*/ 22613 w 96464"/>
                <a:gd name="connsiteY0" fmla="*/ 5275 h 117624"/>
                <a:gd name="connsiteX1" fmla="*/ 48303 w 96464"/>
                <a:gd name="connsiteY1" fmla="*/ 0 h 117624"/>
                <a:gd name="connsiteX2" fmla="*/ 71420 w 96464"/>
                <a:gd name="connsiteY2" fmla="*/ 4045 h 117624"/>
                <a:gd name="connsiteX3" fmla="*/ 86557 w 96464"/>
                <a:gd name="connsiteY3" fmla="*/ 16674 h 117624"/>
                <a:gd name="connsiteX4" fmla="*/ 94327 w 96464"/>
                <a:gd name="connsiteY4" fmla="*/ 36149 h 117624"/>
                <a:gd name="connsiteX5" fmla="*/ 96465 w 96464"/>
                <a:gd name="connsiteY5" fmla="*/ 58955 h 117624"/>
                <a:gd name="connsiteX6" fmla="*/ 94365 w 96464"/>
                <a:gd name="connsiteY6" fmla="*/ 81294 h 117624"/>
                <a:gd name="connsiteX7" fmla="*/ 86857 w 96464"/>
                <a:gd name="connsiteY7" fmla="*/ 100503 h 117624"/>
                <a:gd name="connsiteX8" fmla="*/ 71182 w 96464"/>
                <a:gd name="connsiteY8" fmla="*/ 113638 h 117624"/>
                <a:gd name="connsiteX9" fmla="*/ 48303 w 96464"/>
                <a:gd name="connsiteY9" fmla="*/ 117625 h 117624"/>
                <a:gd name="connsiteX10" fmla="*/ 23119 w 96464"/>
                <a:gd name="connsiteY10" fmla="*/ 113286 h 117624"/>
                <a:gd name="connsiteX11" fmla="*/ 8525 w 96464"/>
                <a:gd name="connsiteY11" fmla="*/ 100228 h 117624"/>
                <a:gd name="connsiteX12" fmla="*/ 0 w 96464"/>
                <a:gd name="connsiteY12" fmla="*/ 58955 h 117624"/>
                <a:gd name="connsiteX13" fmla="*/ 1639 w 96464"/>
                <a:gd name="connsiteY13" fmla="*/ 37932 h 117624"/>
                <a:gd name="connsiteX14" fmla="*/ 7644 w 96464"/>
                <a:gd name="connsiteY14" fmla="*/ 19720 h 117624"/>
                <a:gd name="connsiteX15" fmla="*/ 22613 w 96464"/>
                <a:gd name="connsiteY15" fmla="*/ 5275 h 117624"/>
                <a:gd name="connsiteX16" fmla="*/ 48303 w 96464"/>
                <a:gd name="connsiteY16" fmla="*/ 18924 h 117624"/>
                <a:gd name="connsiteX17" fmla="*/ 24386 w 96464"/>
                <a:gd name="connsiteY17" fmla="*/ 29667 h 117624"/>
                <a:gd name="connsiteX18" fmla="*/ 20720 w 96464"/>
                <a:gd name="connsiteY18" fmla="*/ 42385 h 117624"/>
                <a:gd name="connsiteX19" fmla="*/ 19632 w 96464"/>
                <a:gd name="connsiteY19" fmla="*/ 58955 h 117624"/>
                <a:gd name="connsiteX20" fmla="*/ 20755 w 96464"/>
                <a:gd name="connsiteY20" fmla="*/ 75882 h 117624"/>
                <a:gd name="connsiteX21" fmla="*/ 24655 w 96464"/>
                <a:gd name="connsiteY21" fmla="*/ 89354 h 117624"/>
                <a:gd name="connsiteX22" fmla="*/ 48303 w 96464"/>
                <a:gd name="connsiteY22" fmla="*/ 98702 h 117624"/>
                <a:gd name="connsiteX23" fmla="*/ 69832 w 96464"/>
                <a:gd name="connsiteY23" fmla="*/ 90776 h 117624"/>
                <a:gd name="connsiteX24" fmla="*/ 75392 w 96464"/>
                <a:gd name="connsiteY24" fmla="*/ 77215 h 117624"/>
                <a:gd name="connsiteX25" fmla="*/ 76831 w 96464"/>
                <a:gd name="connsiteY25" fmla="*/ 58955 h 117624"/>
                <a:gd name="connsiteX26" fmla="*/ 75577 w 96464"/>
                <a:gd name="connsiteY26" fmla="*/ 41952 h 117624"/>
                <a:gd name="connsiteX27" fmla="*/ 71156 w 96464"/>
                <a:gd name="connsiteY27" fmla="*/ 28795 h 117624"/>
                <a:gd name="connsiteX28" fmla="*/ 48303 w 96464"/>
                <a:gd name="connsiteY28" fmla="*/ 18924 h 11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464" h="117624">
                  <a:moveTo>
                    <a:pt x="22613" y="5275"/>
                  </a:moveTo>
                  <a:cubicBezTo>
                    <a:pt x="29254" y="1829"/>
                    <a:pt x="37619" y="0"/>
                    <a:pt x="48303" y="0"/>
                  </a:cubicBezTo>
                  <a:cubicBezTo>
                    <a:pt x="57636" y="0"/>
                    <a:pt x="65167" y="1273"/>
                    <a:pt x="71420" y="4045"/>
                  </a:cubicBezTo>
                  <a:cubicBezTo>
                    <a:pt x="77720" y="6835"/>
                    <a:pt x="82540" y="11066"/>
                    <a:pt x="86557" y="16674"/>
                  </a:cubicBezTo>
                  <a:cubicBezTo>
                    <a:pt x="90358" y="21953"/>
                    <a:pt x="92812" y="28845"/>
                    <a:pt x="94327" y="36149"/>
                  </a:cubicBezTo>
                  <a:cubicBezTo>
                    <a:pt x="95851" y="43487"/>
                    <a:pt x="96465" y="51428"/>
                    <a:pt x="96465" y="58955"/>
                  </a:cubicBezTo>
                  <a:cubicBezTo>
                    <a:pt x="96465" y="66274"/>
                    <a:pt x="95849" y="74071"/>
                    <a:pt x="94365" y="81294"/>
                  </a:cubicBezTo>
                  <a:cubicBezTo>
                    <a:pt x="92886" y="88485"/>
                    <a:pt x="90507" y="95299"/>
                    <a:pt x="86857" y="100503"/>
                  </a:cubicBezTo>
                  <a:cubicBezTo>
                    <a:pt x="82620" y="106480"/>
                    <a:pt x="77571" y="110831"/>
                    <a:pt x="71182" y="113638"/>
                  </a:cubicBezTo>
                  <a:cubicBezTo>
                    <a:pt x="64838" y="116426"/>
                    <a:pt x="57343" y="117625"/>
                    <a:pt x="48303" y="117625"/>
                  </a:cubicBezTo>
                  <a:cubicBezTo>
                    <a:pt x="37710" y="117625"/>
                    <a:pt x="29557" y="116216"/>
                    <a:pt x="23119" y="113286"/>
                  </a:cubicBezTo>
                  <a:cubicBezTo>
                    <a:pt x="16609" y="110324"/>
                    <a:pt x="12049" y="105896"/>
                    <a:pt x="8525" y="100228"/>
                  </a:cubicBezTo>
                  <a:cubicBezTo>
                    <a:pt x="2405" y="90430"/>
                    <a:pt x="0" y="74554"/>
                    <a:pt x="0" y="58955"/>
                  </a:cubicBezTo>
                  <a:cubicBezTo>
                    <a:pt x="0" y="52091"/>
                    <a:pt x="469" y="44751"/>
                    <a:pt x="1639" y="37932"/>
                  </a:cubicBezTo>
                  <a:cubicBezTo>
                    <a:pt x="2802" y="31151"/>
                    <a:pt x="4691" y="24692"/>
                    <a:pt x="7644" y="19720"/>
                  </a:cubicBezTo>
                  <a:cubicBezTo>
                    <a:pt x="11206" y="13730"/>
                    <a:pt x="15941" y="8737"/>
                    <a:pt x="22613" y="5275"/>
                  </a:cubicBezTo>
                  <a:close/>
                  <a:moveTo>
                    <a:pt x="48303" y="18924"/>
                  </a:moveTo>
                  <a:cubicBezTo>
                    <a:pt x="37279" y="18924"/>
                    <a:pt x="29011" y="21398"/>
                    <a:pt x="24386" y="29667"/>
                  </a:cubicBezTo>
                  <a:cubicBezTo>
                    <a:pt x="22713" y="32707"/>
                    <a:pt x="21500" y="37139"/>
                    <a:pt x="20720" y="42385"/>
                  </a:cubicBezTo>
                  <a:cubicBezTo>
                    <a:pt x="19948" y="47587"/>
                    <a:pt x="19632" y="53370"/>
                    <a:pt x="19632" y="58955"/>
                  </a:cubicBezTo>
                  <a:cubicBezTo>
                    <a:pt x="19632" y="64397"/>
                    <a:pt x="19947" y="70395"/>
                    <a:pt x="20755" y="75882"/>
                  </a:cubicBezTo>
                  <a:cubicBezTo>
                    <a:pt x="21574" y="81433"/>
                    <a:pt x="22860" y="86197"/>
                    <a:pt x="24655" y="89354"/>
                  </a:cubicBezTo>
                  <a:cubicBezTo>
                    <a:pt x="29051" y="97076"/>
                    <a:pt x="37117" y="98702"/>
                    <a:pt x="48303" y="98702"/>
                  </a:cubicBezTo>
                  <a:cubicBezTo>
                    <a:pt x="57897" y="98702"/>
                    <a:pt x="64664" y="96928"/>
                    <a:pt x="69832" y="90776"/>
                  </a:cubicBezTo>
                  <a:cubicBezTo>
                    <a:pt x="72498" y="87625"/>
                    <a:pt x="74295" y="82920"/>
                    <a:pt x="75392" y="77215"/>
                  </a:cubicBezTo>
                  <a:cubicBezTo>
                    <a:pt x="76480" y="71556"/>
                    <a:pt x="76831" y="65190"/>
                    <a:pt x="76831" y="58955"/>
                  </a:cubicBezTo>
                  <a:cubicBezTo>
                    <a:pt x="76831" y="53091"/>
                    <a:pt x="76481" y="47227"/>
                    <a:pt x="75577" y="41952"/>
                  </a:cubicBezTo>
                  <a:cubicBezTo>
                    <a:pt x="74666" y="36647"/>
                    <a:pt x="73225" y="32118"/>
                    <a:pt x="71156" y="28795"/>
                  </a:cubicBezTo>
                  <a:cubicBezTo>
                    <a:pt x="66667" y="21514"/>
                    <a:pt x="59252" y="18924"/>
                    <a:pt x="48303" y="18924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CD82EDD2-4764-DA3A-0AE0-39BE131764EA}"/>
                </a:ext>
              </a:extLst>
            </p:cNvPr>
            <p:cNvSpPr/>
            <p:nvPr/>
          </p:nvSpPr>
          <p:spPr>
            <a:xfrm>
              <a:off x="4721207" y="8356739"/>
              <a:ext cx="246238" cy="320532"/>
            </a:xfrm>
            <a:custGeom>
              <a:avLst/>
              <a:gdLst>
                <a:gd name="connsiteX0" fmla="*/ 24303 w 51303"/>
                <a:gd name="connsiteY0" fmla="*/ 0 h 66782"/>
                <a:gd name="connsiteX1" fmla="*/ 3585 w 51303"/>
                <a:gd name="connsiteY1" fmla="*/ 2925 h 66782"/>
                <a:gd name="connsiteX2" fmla="*/ 1420 w 51303"/>
                <a:gd name="connsiteY2" fmla="*/ 3466 h 66782"/>
                <a:gd name="connsiteX3" fmla="*/ 1420 w 51303"/>
                <a:gd name="connsiteY3" fmla="*/ 20757 h 66782"/>
                <a:gd name="connsiteX4" fmla="*/ 4999 w 51303"/>
                <a:gd name="connsiteY4" fmla="*/ 19824 h 66782"/>
                <a:gd name="connsiteX5" fmla="*/ 23876 w 51303"/>
                <a:gd name="connsiteY5" fmla="*/ 16792 h 66782"/>
                <a:gd name="connsiteX6" fmla="*/ 29382 w 51303"/>
                <a:gd name="connsiteY6" fmla="*/ 18085 h 66782"/>
                <a:gd name="connsiteX7" fmla="*/ 30392 w 51303"/>
                <a:gd name="connsiteY7" fmla="*/ 21035 h 66782"/>
                <a:gd name="connsiteX8" fmla="*/ 24696 w 51303"/>
                <a:gd name="connsiteY8" fmla="*/ 29667 h 66782"/>
                <a:gd name="connsiteX9" fmla="*/ 987 w 51303"/>
                <a:gd name="connsiteY9" fmla="*/ 51112 h 66782"/>
                <a:gd name="connsiteX10" fmla="*/ 0 w 51303"/>
                <a:gd name="connsiteY10" fmla="*/ 51968 h 66782"/>
                <a:gd name="connsiteX11" fmla="*/ 0 w 51303"/>
                <a:gd name="connsiteY11" fmla="*/ 66783 h 66782"/>
                <a:gd name="connsiteX12" fmla="*/ 51304 w 51303"/>
                <a:gd name="connsiteY12" fmla="*/ 66783 h 66782"/>
                <a:gd name="connsiteX13" fmla="*/ 51304 w 51303"/>
                <a:gd name="connsiteY13" fmla="*/ 50132 h 66782"/>
                <a:gd name="connsiteX14" fmla="*/ 27341 w 51303"/>
                <a:gd name="connsiteY14" fmla="*/ 50132 h 66782"/>
                <a:gd name="connsiteX15" fmla="*/ 40639 w 51303"/>
                <a:gd name="connsiteY15" fmla="*/ 36995 h 66782"/>
                <a:gd name="connsiteX16" fmla="*/ 46267 w 51303"/>
                <a:gd name="connsiteY16" fmla="*/ 28828 h 66782"/>
                <a:gd name="connsiteX17" fmla="*/ 48036 w 51303"/>
                <a:gd name="connsiteY17" fmla="*/ 19615 h 66782"/>
                <a:gd name="connsiteX18" fmla="*/ 41752 w 51303"/>
                <a:gd name="connsiteY18" fmla="*/ 5205 h 66782"/>
                <a:gd name="connsiteX19" fmla="*/ 24303 w 51303"/>
                <a:gd name="connsiteY19" fmla="*/ 0 h 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1303" h="66782">
                  <a:moveTo>
                    <a:pt x="24303" y="0"/>
                  </a:moveTo>
                  <a:cubicBezTo>
                    <a:pt x="16269" y="0"/>
                    <a:pt x="7610" y="1919"/>
                    <a:pt x="3585" y="2925"/>
                  </a:cubicBezTo>
                  <a:lnTo>
                    <a:pt x="1420" y="3466"/>
                  </a:lnTo>
                  <a:lnTo>
                    <a:pt x="1420" y="20757"/>
                  </a:lnTo>
                  <a:lnTo>
                    <a:pt x="4999" y="19824"/>
                  </a:lnTo>
                  <a:cubicBezTo>
                    <a:pt x="8305" y="18961"/>
                    <a:pt x="16769" y="16792"/>
                    <a:pt x="23876" y="16792"/>
                  </a:cubicBezTo>
                  <a:cubicBezTo>
                    <a:pt x="27346" y="16792"/>
                    <a:pt x="28785" y="17488"/>
                    <a:pt x="29382" y="18085"/>
                  </a:cubicBezTo>
                  <a:cubicBezTo>
                    <a:pt x="30018" y="18719"/>
                    <a:pt x="30392" y="19495"/>
                    <a:pt x="30392" y="21035"/>
                  </a:cubicBezTo>
                  <a:cubicBezTo>
                    <a:pt x="30392" y="22871"/>
                    <a:pt x="29544" y="24819"/>
                    <a:pt x="24696" y="29667"/>
                  </a:cubicBezTo>
                  <a:cubicBezTo>
                    <a:pt x="19242" y="35120"/>
                    <a:pt x="8384" y="44711"/>
                    <a:pt x="987" y="51112"/>
                  </a:cubicBezTo>
                  <a:lnTo>
                    <a:pt x="0" y="51968"/>
                  </a:lnTo>
                  <a:lnTo>
                    <a:pt x="0" y="66783"/>
                  </a:lnTo>
                  <a:lnTo>
                    <a:pt x="51304" y="66783"/>
                  </a:lnTo>
                  <a:lnTo>
                    <a:pt x="51304" y="50132"/>
                  </a:lnTo>
                  <a:lnTo>
                    <a:pt x="27341" y="50132"/>
                  </a:lnTo>
                  <a:cubicBezTo>
                    <a:pt x="31433" y="46472"/>
                    <a:pt x="36279" y="41922"/>
                    <a:pt x="40639" y="36995"/>
                  </a:cubicBezTo>
                  <a:cubicBezTo>
                    <a:pt x="43140" y="34199"/>
                    <a:pt x="45029" y="31634"/>
                    <a:pt x="46267" y="28828"/>
                  </a:cubicBezTo>
                  <a:cubicBezTo>
                    <a:pt x="47525" y="25976"/>
                    <a:pt x="48036" y="23047"/>
                    <a:pt x="48036" y="19615"/>
                  </a:cubicBezTo>
                  <a:cubicBezTo>
                    <a:pt x="48036" y="13936"/>
                    <a:pt x="45771" y="8530"/>
                    <a:pt x="41752" y="5205"/>
                  </a:cubicBezTo>
                  <a:cubicBezTo>
                    <a:pt x="37509" y="1646"/>
                    <a:pt x="31651" y="0"/>
                    <a:pt x="24303" y="0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pic>
          <p:nvPicPr>
            <p:cNvPr id="94" name="Grafik 93" descr="Dokument mit einfarbiger Füllung">
              <a:extLst>
                <a:ext uri="{FF2B5EF4-FFF2-40B4-BE49-F238E27FC236}">
                  <a16:creationId xmlns:a16="http://schemas.microsoft.com/office/drawing/2014/main" id="{18593353-C9D6-15B6-89FB-FB6033CF7D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24323" y="6954800"/>
              <a:ext cx="914400" cy="914400"/>
            </a:xfrm>
            <a:prstGeom prst="rect">
              <a:avLst/>
            </a:prstGeom>
          </p:spPr>
        </p:pic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0732CA9B-15AF-55EE-513C-BD3831B1748B}"/>
              </a:ext>
            </a:extLst>
          </p:cNvPr>
          <p:cNvSpPr/>
          <p:nvPr/>
        </p:nvSpPr>
        <p:spPr>
          <a:xfrm>
            <a:off x="-808006" y="2766682"/>
            <a:ext cx="8237295" cy="1296000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C1B97862-32C0-194E-A352-393B7B9F5CC3}"/>
              </a:ext>
            </a:extLst>
          </p:cNvPr>
          <p:cNvGrpSpPr/>
          <p:nvPr/>
        </p:nvGrpSpPr>
        <p:grpSpPr>
          <a:xfrm>
            <a:off x="518033" y="3271653"/>
            <a:ext cx="594000" cy="575998"/>
            <a:chOff x="518033" y="3246717"/>
            <a:chExt cx="685697" cy="680168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34D2B25-C21F-1F8D-8F89-CBF8C47FF69C}"/>
                </a:ext>
              </a:extLst>
            </p:cNvPr>
            <p:cNvSpPr/>
            <p:nvPr/>
          </p:nvSpPr>
          <p:spPr>
            <a:xfrm>
              <a:off x="557017" y="3274245"/>
              <a:ext cx="612499" cy="624158"/>
            </a:xfrm>
            <a:prstGeom prst="ellipse">
              <a:avLst/>
            </a:prstGeom>
            <a:gradFill flip="none" rotWithShape="1">
              <a:gsLst>
                <a:gs pos="51000">
                  <a:srgbClr val="3C488D">
                    <a:alpha val="50000"/>
                  </a:srgbClr>
                </a:gs>
                <a:gs pos="50000">
                  <a:srgbClr val="F69954">
                    <a:alpha val="70000"/>
                  </a:srgbClr>
                </a:gs>
              </a:gsLst>
              <a:lin ang="0" scaled="1"/>
              <a:tileRect/>
            </a:gradFill>
            <a:ln w="19050">
              <a:solidFill>
                <a:srgbClr val="F69954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407" tIns="3703" rIns="7407" bIns="3703" rtlCol="0" anchor="t" anchorCtr="0">
              <a:noAutofit/>
            </a:bodyPr>
            <a:lstStyle/>
            <a:p>
              <a:endParaRPr lang="en-US" sz="28798">
                <a:solidFill>
                  <a:schemeClr val="tx1"/>
                </a:solidFill>
              </a:endParaRPr>
            </a:p>
          </p:txBody>
        </p: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18A81ED5-B500-B2CD-A6DD-C1E643897FEC}"/>
                </a:ext>
              </a:extLst>
            </p:cNvPr>
            <p:cNvCxnSpPr>
              <a:cxnSpLocks/>
              <a:stCxn id="61" idx="0"/>
              <a:endCxn id="61" idx="4"/>
            </p:cNvCxnSpPr>
            <p:nvPr/>
          </p:nvCxnSpPr>
          <p:spPr>
            <a:xfrm>
              <a:off x="863266" y="3274245"/>
              <a:ext cx="0" cy="624158"/>
            </a:xfrm>
            <a:prstGeom prst="line">
              <a:avLst/>
            </a:prstGeom>
            <a:ln w="12700">
              <a:solidFill>
                <a:srgbClr val="F69954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feil: Chevron 64">
              <a:extLst>
                <a:ext uri="{FF2B5EF4-FFF2-40B4-BE49-F238E27FC236}">
                  <a16:creationId xmlns:a16="http://schemas.microsoft.com/office/drawing/2014/main" id="{43AF0384-89FB-E4E6-AAAD-1240E19B5695}"/>
                </a:ext>
              </a:extLst>
            </p:cNvPr>
            <p:cNvSpPr/>
            <p:nvPr/>
          </p:nvSpPr>
          <p:spPr>
            <a:xfrm rot="10800000">
              <a:off x="840387" y="3869921"/>
              <a:ext cx="45756" cy="56963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BC82A779-A945-9732-AE08-07BF637C5EEF}"/>
                </a:ext>
              </a:extLst>
            </p:cNvPr>
            <p:cNvCxnSpPr>
              <a:cxnSpLocks/>
              <a:stCxn id="61" idx="2"/>
              <a:endCxn id="61" idx="6"/>
            </p:cNvCxnSpPr>
            <p:nvPr/>
          </p:nvCxnSpPr>
          <p:spPr>
            <a:xfrm>
              <a:off x="557017" y="3586324"/>
              <a:ext cx="612499" cy="0"/>
            </a:xfrm>
            <a:prstGeom prst="line">
              <a:avLst/>
            </a:prstGeom>
            <a:ln w="12700">
              <a:solidFill>
                <a:srgbClr val="F69954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Pfeil: Chevron 70">
              <a:extLst>
                <a:ext uri="{FF2B5EF4-FFF2-40B4-BE49-F238E27FC236}">
                  <a16:creationId xmlns:a16="http://schemas.microsoft.com/office/drawing/2014/main" id="{ED2D3C79-8234-588E-75DC-057A13E08EA1}"/>
                </a:ext>
              </a:extLst>
            </p:cNvPr>
            <p:cNvSpPr/>
            <p:nvPr/>
          </p:nvSpPr>
          <p:spPr>
            <a:xfrm>
              <a:off x="841920" y="3246714"/>
              <a:ext cx="45756" cy="56963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9051A5A6-FDA7-A200-32B6-18710AA67BE4}"/>
                </a:ext>
              </a:extLst>
            </p:cNvPr>
            <p:cNvSpPr/>
            <p:nvPr/>
          </p:nvSpPr>
          <p:spPr>
            <a:xfrm>
              <a:off x="737164" y="3457821"/>
              <a:ext cx="252205" cy="257006"/>
            </a:xfrm>
            <a:prstGeom prst="ellipse">
              <a:avLst/>
            </a:prstGeom>
            <a:solidFill>
              <a:srgbClr val="173B68"/>
            </a:solidFill>
            <a:ln w="1905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04" tIns="32076" rIns="37908" bIns="3703" rtlCol="0" anchor="t" anchorCtr="0"/>
            <a:lstStyle/>
            <a:p>
              <a:pPr marL="685800" indent="-685800" defTabSz="9144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76" name="Pfeil: Chevron 75">
              <a:extLst>
                <a:ext uri="{FF2B5EF4-FFF2-40B4-BE49-F238E27FC236}">
                  <a16:creationId xmlns:a16="http://schemas.microsoft.com/office/drawing/2014/main" id="{106CFCFF-03D2-FC70-CC26-A5F0913B867B}"/>
                </a:ext>
              </a:extLst>
            </p:cNvPr>
            <p:cNvSpPr/>
            <p:nvPr/>
          </p:nvSpPr>
          <p:spPr>
            <a:xfrm rot="5400000">
              <a:off x="1146201" y="3554535"/>
              <a:ext cx="46627" cy="68432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7" name="Pfeil: Chevron 76">
              <a:extLst>
                <a:ext uri="{FF2B5EF4-FFF2-40B4-BE49-F238E27FC236}">
                  <a16:creationId xmlns:a16="http://schemas.microsoft.com/office/drawing/2014/main" id="{C9F04B36-049F-D850-9321-24332BAD2618}"/>
                </a:ext>
              </a:extLst>
            </p:cNvPr>
            <p:cNvSpPr/>
            <p:nvPr/>
          </p:nvSpPr>
          <p:spPr>
            <a:xfrm rot="16200000">
              <a:off x="528935" y="3554535"/>
              <a:ext cx="46627" cy="68432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</p:grpSp>
      <p:sp>
        <p:nvSpPr>
          <p:cNvPr id="84" name="Textfeld 83">
            <a:extLst>
              <a:ext uri="{FF2B5EF4-FFF2-40B4-BE49-F238E27FC236}">
                <a16:creationId xmlns:a16="http://schemas.microsoft.com/office/drawing/2014/main" id="{761D8C59-60E0-BEC9-0E96-FB161B12999E}"/>
              </a:ext>
            </a:extLst>
          </p:cNvPr>
          <p:cNvSpPr txBox="1"/>
          <p:nvPr/>
        </p:nvSpPr>
        <p:spPr>
          <a:xfrm>
            <a:off x="541226" y="2881003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SUPPLY CHAIN</a:t>
            </a:r>
            <a:r>
              <a:rPr lang="de-DE" sz="1400" b="1">
                <a:solidFill>
                  <a:schemeClr val="bg1"/>
                </a:solidFill>
              </a:rPr>
              <a:t>.</a:t>
            </a: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endParaRPr lang="de-DE" sz="1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71837433-0884-0920-933A-04E8D85D5E2D}"/>
              </a:ext>
            </a:extLst>
          </p:cNvPr>
          <p:cNvSpPr txBox="1"/>
          <p:nvPr/>
        </p:nvSpPr>
        <p:spPr>
          <a:xfrm>
            <a:off x="1153963" y="3065482"/>
            <a:ext cx="5250644" cy="9791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 err="1">
                <a:solidFill>
                  <a:schemeClr val="bg1"/>
                </a:solidFill>
                <a:latin typeface="BMWGroupTN Condensed"/>
                <a:cs typeface="BMW Group"/>
              </a:rPr>
              <a:t>CO₂e</a:t>
            </a: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 emissions reduced by 37%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during product development</a:t>
            </a:r>
            <a:r>
              <a:rPr lang="en-US" sz="1050" baseline="30000" dirty="0">
                <a:solidFill>
                  <a:schemeClr val="bg1"/>
                </a:solidFill>
                <a:latin typeface="BMWGroupTN Condensed"/>
                <a:cs typeface="BMW Group"/>
              </a:rPr>
              <a:t>1,2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MWGroupTN Condensed"/>
                <a:ea typeface="+mn-ea"/>
                <a:cs typeface="BMW Group"/>
              </a:rPr>
              <a:t> .</a:t>
            </a:r>
            <a:endParaRPr lang="en-US" baseline="30000" dirty="0">
              <a:solidFill>
                <a:schemeClr val="bg1"/>
              </a:solidFill>
              <a:latin typeface="BMWGroupTN Condensed"/>
              <a:cs typeface="BMW Group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31% secondary materials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in the overall vehicle</a:t>
            </a:r>
            <a:r>
              <a:rPr lang="en-US" sz="1050" baseline="30000" dirty="0">
                <a:solidFill>
                  <a:schemeClr val="bg1"/>
                </a:solidFill>
                <a:latin typeface="BMWGroupTN Condensed"/>
                <a:cs typeface="BMW Group"/>
              </a:rPr>
              <a:t>2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MWGroupTN Condensed"/>
                <a:ea typeface="+mn-ea"/>
                <a:cs typeface="BMW Group"/>
              </a:rPr>
              <a:t> .</a:t>
            </a:r>
            <a:endParaRPr lang="en-US" baseline="30000" dirty="0">
              <a:solidFill>
                <a:schemeClr val="bg1"/>
              </a:solidFill>
              <a:latin typeface="BMWGroupTN Condensed"/>
              <a:cs typeface="BMW Group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cs typeface="BMW Group"/>
              </a:rPr>
              <a:t>Key Measures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:</a:t>
            </a:r>
            <a:r>
              <a:rPr lang="en-US" sz="1050" b="1" dirty="0">
                <a:solidFill>
                  <a:schemeClr val="bg1"/>
                </a:solidFill>
                <a:cs typeface="BMW Group"/>
              </a:rPr>
              <a:t> 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Renewable energy sources, secondary raw material, process innovation and optimization.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07F55EF-3F29-019B-00CF-254CBB674E2B}"/>
              </a:ext>
            </a:extLst>
          </p:cNvPr>
          <p:cNvGrpSpPr/>
          <p:nvPr/>
        </p:nvGrpSpPr>
        <p:grpSpPr>
          <a:xfrm>
            <a:off x="627042" y="8888957"/>
            <a:ext cx="495238" cy="442080"/>
            <a:chOff x="558187" y="8895919"/>
            <a:chExt cx="495238" cy="44208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6189856D-2BB5-9ACD-BA24-8BA59AF73981}"/>
                </a:ext>
              </a:extLst>
            </p:cNvPr>
            <p:cNvSpPr/>
            <p:nvPr/>
          </p:nvSpPr>
          <p:spPr>
            <a:xfrm>
              <a:off x="707155" y="9061450"/>
              <a:ext cx="163207" cy="155575"/>
            </a:xfrm>
            <a:prstGeom prst="ellipse">
              <a:avLst/>
            </a:prstGeom>
            <a:solidFill>
              <a:srgbClr val="F69954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3C1199D-0572-1F12-09D6-B2F26B48B742}"/>
                </a:ext>
              </a:extLst>
            </p:cNvPr>
            <p:cNvSpPr/>
            <p:nvPr/>
          </p:nvSpPr>
          <p:spPr>
            <a:xfrm rot="3490951">
              <a:off x="669016" y="9058275"/>
              <a:ext cx="128264" cy="92442"/>
            </a:xfrm>
            <a:prstGeom prst="ellipse">
              <a:avLst/>
            </a:prstGeom>
            <a:solidFill>
              <a:srgbClr val="F69954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4" name="Grafik 12">
              <a:extLst>
                <a:ext uri="{FF2B5EF4-FFF2-40B4-BE49-F238E27FC236}">
                  <a16:creationId xmlns:a16="http://schemas.microsoft.com/office/drawing/2014/main" id="{209CF319-BBAB-267C-2C56-1A34E11F5CAD}"/>
                </a:ext>
              </a:extLst>
            </p:cNvPr>
            <p:cNvSpPr/>
            <p:nvPr/>
          </p:nvSpPr>
          <p:spPr>
            <a:xfrm>
              <a:off x="558187" y="8895919"/>
              <a:ext cx="495238" cy="442080"/>
            </a:xfrm>
            <a:custGeom>
              <a:avLst/>
              <a:gdLst>
                <a:gd name="connsiteX0" fmla="*/ 25202 w 495238"/>
                <a:gd name="connsiteY0" fmla="*/ 221040 h 442080"/>
                <a:gd name="connsiteX1" fmla="*/ 78832 w 495238"/>
                <a:gd name="connsiteY1" fmla="*/ 78832 h 442080"/>
                <a:gd name="connsiteX2" fmla="*/ 221039 w 495238"/>
                <a:gd name="connsiteY2" fmla="*/ 25202 h 442080"/>
                <a:gd name="connsiteX3" fmla="*/ 289198 w 495238"/>
                <a:gd name="connsiteY3" fmla="*/ 34954 h 442080"/>
                <a:gd name="connsiteX4" fmla="*/ 326299 w 495238"/>
                <a:gd name="connsiteY4" fmla="*/ 51983 h 442080"/>
                <a:gd name="connsiteX5" fmla="*/ 316709 w 495238"/>
                <a:gd name="connsiteY5" fmla="*/ 94459 h 442080"/>
                <a:gd name="connsiteX6" fmla="*/ 363723 w 495238"/>
                <a:gd name="connsiteY6" fmla="*/ 163625 h 442080"/>
                <a:gd name="connsiteX7" fmla="*/ 372633 w 495238"/>
                <a:gd name="connsiteY7" fmla="*/ 172537 h 442080"/>
                <a:gd name="connsiteX8" fmla="*/ 391583 w 495238"/>
                <a:gd name="connsiteY8" fmla="*/ 153586 h 442080"/>
                <a:gd name="connsiteX9" fmla="*/ 439519 w 495238"/>
                <a:gd name="connsiteY9" fmla="*/ 201521 h 442080"/>
                <a:gd name="connsiteX10" fmla="*/ 457340 w 495238"/>
                <a:gd name="connsiteY10" fmla="*/ 183702 h 442080"/>
                <a:gd name="connsiteX11" fmla="*/ 409403 w 495238"/>
                <a:gd name="connsiteY11" fmla="*/ 135766 h 442080"/>
                <a:gd name="connsiteX12" fmla="*/ 429483 w 495238"/>
                <a:gd name="connsiteY12" fmla="*/ 115686 h 442080"/>
                <a:gd name="connsiteX13" fmla="*/ 477417 w 495238"/>
                <a:gd name="connsiteY13" fmla="*/ 163621 h 442080"/>
                <a:gd name="connsiteX14" fmla="*/ 495238 w 495238"/>
                <a:gd name="connsiteY14" fmla="*/ 145800 h 442080"/>
                <a:gd name="connsiteX15" fmla="*/ 447303 w 495238"/>
                <a:gd name="connsiteY15" fmla="*/ 97866 h 442080"/>
                <a:gd name="connsiteX16" fmla="*/ 466250 w 495238"/>
                <a:gd name="connsiteY16" fmla="*/ 78920 h 442080"/>
                <a:gd name="connsiteX17" fmla="*/ 457338 w 495238"/>
                <a:gd name="connsiteY17" fmla="*/ 70010 h 442080"/>
                <a:gd name="connsiteX18" fmla="*/ 388173 w 495238"/>
                <a:gd name="connsiteY18" fmla="*/ 22996 h 442080"/>
                <a:gd name="connsiteX19" fmla="*/ 344109 w 495238"/>
                <a:gd name="connsiteY19" fmla="*/ 33778 h 442080"/>
                <a:gd name="connsiteX20" fmla="*/ 296553 w 495238"/>
                <a:gd name="connsiteY20" fmla="*/ 10848 h 442080"/>
                <a:gd name="connsiteX21" fmla="*/ 239988 w 495238"/>
                <a:gd name="connsiteY21" fmla="*/ 661 h 442080"/>
                <a:gd name="connsiteX22" fmla="*/ 239988 w 495238"/>
                <a:gd name="connsiteY22" fmla="*/ 0 h 442080"/>
                <a:gd name="connsiteX23" fmla="*/ 221039 w 495238"/>
                <a:gd name="connsiteY23" fmla="*/ 0 h 442080"/>
                <a:gd name="connsiteX24" fmla="*/ 61011 w 495238"/>
                <a:gd name="connsiteY24" fmla="*/ 61011 h 442080"/>
                <a:gd name="connsiteX25" fmla="*/ 0 w 495238"/>
                <a:gd name="connsiteY25" fmla="*/ 221040 h 442080"/>
                <a:gd name="connsiteX26" fmla="*/ 61011 w 495238"/>
                <a:gd name="connsiteY26" fmla="*/ 381068 h 442080"/>
                <a:gd name="connsiteX27" fmla="*/ 221039 w 495238"/>
                <a:gd name="connsiteY27" fmla="*/ 442080 h 442080"/>
                <a:gd name="connsiteX28" fmla="*/ 320896 w 495238"/>
                <a:gd name="connsiteY28" fmla="*/ 422119 h 442080"/>
                <a:gd name="connsiteX29" fmla="*/ 328385 w 495238"/>
                <a:gd name="connsiteY29" fmla="*/ 418796 h 442080"/>
                <a:gd name="connsiteX30" fmla="*/ 328385 w 495238"/>
                <a:gd name="connsiteY30" fmla="*/ 353683 h 442080"/>
                <a:gd name="connsiteX31" fmla="*/ 315757 w 495238"/>
                <a:gd name="connsiteY31" fmla="*/ 303097 h 442080"/>
                <a:gd name="connsiteX32" fmla="*/ 309502 w 495238"/>
                <a:gd name="connsiteY32" fmla="*/ 294295 h 442080"/>
                <a:gd name="connsiteX33" fmla="*/ 324864 w 495238"/>
                <a:gd name="connsiteY33" fmla="*/ 261735 h 442080"/>
                <a:gd name="connsiteX34" fmla="*/ 328379 w 495238"/>
                <a:gd name="connsiteY34" fmla="*/ 237054 h 442080"/>
                <a:gd name="connsiteX35" fmla="*/ 264019 w 495238"/>
                <a:gd name="connsiteY35" fmla="*/ 156349 h 442080"/>
                <a:gd name="connsiteX36" fmla="*/ 243361 w 495238"/>
                <a:gd name="connsiteY36" fmla="*/ 152231 h 442080"/>
                <a:gd name="connsiteX37" fmla="*/ 221113 w 495238"/>
                <a:gd name="connsiteY37" fmla="*/ 151593 h 442080"/>
                <a:gd name="connsiteX38" fmla="*/ 151625 w 495238"/>
                <a:gd name="connsiteY38" fmla="*/ 129678 h 442080"/>
                <a:gd name="connsiteX39" fmla="*/ 142825 w 495238"/>
                <a:gd name="connsiteY39" fmla="*/ 125261 h 442080"/>
                <a:gd name="connsiteX40" fmla="*/ 130414 w 495238"/>
                <a:gd name="connsiteY40" fmla="*/ 119055 h 442080"/>
                <a:gd name="connsiteX41" fmla="*/ 125430 w 495238"/>
                <a:gd name="connsiteY41" fmla="*/ 132007 h 442080"/>
                <a:gd name="connsiteX42" fmla="*/ 119683 w 495238"/>
                <a:gd name="connsiteY42" fmla="*/ 149730 h 442080"/>
                <a:gd name="connsiteX43" fmla="*/ 130023 w 495238"/>
                <a:gd name="connsiteY43" fmla="*/ 259480 h 442080"/>
                <a:gd name="connsiteX44" fmla="*/ 217852 w 495238"/>
                <a:gd name="connsiteY44" fmla="*/ 325097 h 442080"/>
                <a:gd name="connsiteX45" fmla="*/ 285086 w 495238"/>
                <a:gd name="connsiteY45" fmla="*/ 316737 h 442080"/>
                <a:gd name="connsiteX46" fmla="*/ 291592 w 495238"/>
                <a:gd name="connsiteY46" fmla="*/ 312382 h 442080"/>
                <a:gd name="connsiteX47" fmla="*/ 294495 w 495238"/>
                <a:gd name="connsiteY47" fmla="*/ 316629 h 442080"/>
                <a:gd name="connsiteX48" fmla="*/ 303183 w 495238"/>
                <a:gd name="connsiteY48" fmla="*/ 353683 h 442080"/>
                <a:gd name="connsiteX49" fmla="*/ 303183 w 495238"/>
                <a:gd name="connsiteY49" fmla="*/ 402215 h 442080"/>
                <a:gd name="connsiteX50" fmla="*/ 221039 w 495238"/>
                <a:gd name="connsiteY50" fmla="*/ 416878 h 442080"/>
                <a:gd name="connsiteX51" fmla="*/ 78832 w 495238"/>
                <a:gd name="connsiteY51" fmla="*/ 363247 h 442080"/>
                <a:gd name="connsiteX52" fmla="*/ 25202 w 495238"/>
                <a:gd name="connsiteY52" fmla="*/ 221040 h 442080"/>
                <a:gd name="connsiteX53" fmla="*/ 292274 w 495238"/>
                <a:gd name="connsiteY53" fmla="*/ 274763 h 442080"/>
                <a:gd name="connsiteX54" fmla="*/ 269215 w 495238"/>
                <a:gd name="connsiteY54" fmla="*/ 251393 h 442080"/>
                <a:gd name="connsiteX55" fmla="*/ 248900 w 495238"/>
                <a:gd name="connsiteY55" fmla="*/ 231078 h 442080"/>
                <a:gd name="connsiteX56" fmla="*/ 231078 w 495238"/>
                <a:gd name="connsiteY56" fmla="*/ 248899 h 442080"/>
                <a:gd name="connsiteX57" fmla="*/ 250027 w 495238"/>
                <a:gd name="connsiteY57" fmla="*/ 267848 h 442080"/>
                <a:gd name="connsiteX58" fmla="*/ 275053 w 495238"/>
                <a:gd name="connsiteY58" fmla="*/ 293230 h 442080"/>
                <a:gd name="connsiteX59" fmla="*/ 272091 w 495238"/>
                <a:gd name="connsiteY59" fmla="*/ 295142 h 442080"/>
                <a:gd name="connsiteX60" fmla="*/ 224376 w 495238"/>
                <a:gd name="connsiteY60" fmla="*/ 300753 h 442080"/>
                <a:gd name="connsiteX61" fmla="*/ 152106 w 495238"/>
                <a:gd name="connsiteY61" fmla="*/ 247334 h 442080"/>
                <a:gd name="connsiteX62" fmla="*/ 144025 w 495238"/>
                <a:gd name="connsiteY62" fmla="*/ 156252 h 442080"/>
                <a:gd name="connsiteX63" fmla="*/ 144548 w 495238"/>
                <a:gd name="connsiteY63" fmla="*/ 154346 h 442080"/>
                <a:gd name="connsiteX64" fmla="*/ 221113 w 495238"/>
                <a:gd name="connsiteY64" fmla="*/ 176795 h 442080"/>
                <a:gd name="connsiteX65" fmla="*/ 240871 w 495238"/>
                <a:gd name="connsiteY65" fmla="*/ 177310 h 442080"/>
                <a:gd name="connsiteX66" fmla="*/ 257497 w 495238"/>
                <a:gd name="connsiteY66" fmla="*/ 180692 h 442080"/>
                <a:gd name="connsiteX67" fmla="*/ 303179 w 495238"/>
                <a:gd name="connsiteY67" fmla="*/ 236740 h 442080"/>
                <a:gd name="connsiteX68" fmla="*/ 300520 w 495238"/>
                <a:gd name="connsiteY68" fmla="*/ 255213 h 442080"/>
                <a:gd name="connsiteX69" fmla="*/ 292274 w 495238"/>
                <a:gd name="connsiteY69" fmla="*/ 274763 h 442080"/>
                <a:gd name="connsiteX70" fmla="*/ 382861 w 495238"/>
                <a:gd name="connsiteY70" fmla="*/ 47632 h 442080"/>
                <a:gd name="connsiteX71" fmla="*/ 430471 w 495238"/>
                <a:gd name="connsiteY71" fmla="*/ 79057 h 442080"/>
                <a:gd name="connsiteX72" fmla="*/ 372771 w 495238"/>
                <a:gd name="connsiteY72" fmla="*/ 136757 h 442080"/>
                <a:gd name="connsiteX73" fmla="*/ 341346 w 495238"/>
                <a:gd name="connsiteY73" fmla="*/ 89148 h 442080"/>
                <a:gd name="connsiteX74" fmla="*/ 353119 w 495238"/>
                <a:gd name="connsiteY74" fmla="*/ 59407 h 442080"/>
                <a:gd name="connsiteX75" fmla="*/ 382861 w 495238"/>
                <a:gd name="connsiteY75" fmla="*/ 47632 h 442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495238" h="442080">
                  <a:moveTo>
                    <a:pt x="25202" y="221040"/>
                  </a:moveTo>
                  <a:cubicBezTo>
                    <a:pt x="25202" y="161372"/>
                    <a:pt x="45036" y="112628"/>
                    <a:pt x="78832" y="78832"/>
                  </a:cubicBezTo>
                  <a:cubicBezTo>
                    <a:pt x="112628" y="45037"/>
                    <a:pt x="161372" y="25202"/>
                    <a:pt x="221039" y="25202"/>
                  </a:cubicBezTo>
                  <a:cubicBezTo>
                    <a:pt x="245072" y="25202"/>
                    <a:pt x="268853" y="28748"/>
                    <a:pt x="289198" y="34954"/>
                  </a:cubicBezTo>
                  <a:cubicBezTo>
                    <a:pt x="304257" y="39547"/>
                    <a:pt x="316883" y="45427"/>
                    <a:pt x="326299" y="51983"/>
                  </a:cubicBezTo>
                  <a:cubicBezTo>
                    <a:pt x="317650" y="63830"/>
                    <a:pt x="313078" y="77613"/>
                    <a:pt x="316709" y="94459"/>
                  </a:cubicBezTo>
                  <a:cubicBezTo>
                    <a:pt x="321038" y="114542"/>
                    <a:pt x="336715" y="136617"/>
                    <a:pt x="363723" y="163625"/>
                  </a:cubicBezTo>
                  <a:lnTo>
                    <a:pt x="372633" y="172537"/>
                  </a:lnTo>
                  <a:lnTo>
                    <a:pt x="391583" y="153586"/>
                  </a:lnTo>
                  <a:lnTo>
                    <a:pt x="439519" y="201521"/>
                  </a:lnTo>
                  <a:lnTo>
                    <a:pt x="457340" y="183702"/>
                  </a:lnTo>
                  <a:lnTo>
                    <a:pt x="409403" y="135766"/>
                  </a:lnTo>
                  <a:lnTo>
                    <a:pt x="429483" y="115686"/>
                  </a:lnTo>
                  <a:lnTo>
                    <a:pt x="477417" y="163621"/>
                  </a:lnTo>
                  <a:lnTo>
                    <a:pt x="495238" y="145800"/>
                  </a:lnTo>
                  <a:lnTo>
                    <a:pt x="447303" y="97866"/>
                  </a:lnTo>
                  <a:lnTo>
                    <a:pt x="466250" y="78920"/>
                  </a:lnTo>
                  <a:lnTo>
                    <a:pt x="457338" y="70010"/>
                  </a:lnTo>
                  <a:cubicBezTo>
                    <a:pt x="430330" y="43002"/>
                    <a:pt x="408255" y="27326"/>
                    <a:pt x="388173" y="22996"/>
                  </a:cubicBezTo>
                  <a:cubicBezTo>
                    <a:pt x="370569" y="19201"/>
                    <a:pt x="356310" y="24364"/>
                    <a:pt x="344109" y="33778"/>
                  </a:cubicBezTo>
                  <a:cubicBezTo>
                    <a:pt x="331246" y="24021"/>
                    <a:pt x="314632" y="16363"/>
                    <a:pt x="296553" y="10848"/>
                  </a:cubicBezTo>
                  <a:cubicBezTo>
                    <a:pt x="279176" y="5548"/>
                    <a:pt x="259841" y="2041"/>
                    <a:pt x="239988" y="661"/>
                  </a:cubicBezTo>
                  <a:lnTo>
                    <a:pt x="239988" y="0"/>
                  </a:lnTo>
                  <a:lnTo>
                    <a:pt x="221039" y="0"/>
                  </a:lnTo>
                  <a:cubicBezTo>
                    <a:pt x="155644" y="0"/>
                    <a:pt x="100169" y="21853"/>
                    <a:pt x="61011" y="61011"/>
                  </a:cubicBezTo>
                  <a:cubicBezTo>
                    <a:pt x="21853" y="100169"/>
                    <a:pt x="0" y="155644"/>
                    <a:pt x="0" y="221040"/>
                  </a:cubicBezTo>
                  <a:cubicBezTo>
                    <a:pt x="0" y="286435"/>
                    <a:pt x="21853" y="341910"/>
                    <a:pt x="61011" y="381068"/>
                  </a:cubicBezTo>
                  <a:cubicBezTo>
                    <a:pt x="100169" y="420226"/>
                    <a:pt x="155644" y="442080"/>
                    <a:pt x="221039" y="442080"/>
                  </a:cubicBezTo>
                  <a:cubicBezTo>
                    <a:pt x="257811" y="442080"/>
                    <a:pt x="291468" y="435179"/>
                    <a:pt x="320896" y="422119"/>
                  </a:cubicBezTo>
                  <a:lnTo>
                    <a:pt x="328385" y="418796"/>
                  </a:lnTo>
                  <a:lnTo>
                    <a:pt x="328385" y="353683"/>
                  </a:lnTo>
                  <a:cubicBezTo>
                    <a:pt x="328385" y="333359"/>
                    <a:pt x="325789" y="318863"/>
                    <a:pt x="315757" y="303097"/>
                  </a:cubicBezTo>
                  <a:cubicBezTo>
                    <a:pt x="313923" y="300217"/>
                    <a:pt x="311842" y="297301"/>
                    <a:pt x="309502" y="294295"/>
                  </a:cubicBezTo>
                  <a:cubicBezTo>
                    <a:pt x="316364" y="284927"/>
                    <a:pt x="321594" y="273946"/>
                    <a:pt x="324864" y="261735"/>
                  </a:cubicBezTo>
                  <a:cubicBezTo>
                    <a:pt x="327108" y="253367"/>
                    <a:pt x="328279" y="245100"/>
                    <a:pt x="328379" y="237054"/>
                  </a:cubicBezTo>
                  <a:cubicBezTo>
                    <a:pt x="328866" y="197989"/>
                    <a:pt x="304217" y="167121"/>
                    <a:pt x="264019" y="156349"/>
                  </a:cubicBezTo>
                  <a:cubicBezTo>
                    <a:pt x="255825" y="154154"/>
                    <a:pt x="249904" y="152881"/>
                    <a:pt x="243361" y="152231"/>
                  </a:cubicBezTo>
                  <a:cubicBezTo>
                    <a:pt x="237047" y="151604"/>
                    <a:pt x="230415" y="151593"/>
                    <a:pt x="221113" y="151593"/>
                  </a:cubicBezTo>
                  <a:cubicBezTo>
                    <a:pt x="195185" y="151593"/>
                    <a:pt x="182315" y="145118"/>
                    <a:pt x="151625" y="129678"/>
                  </a:cubicBezTo>
                  <a:cubicBezTo>
                    <a:pt x="148845" y="128280"/>
                    <a:pt x="145920" y="126807"/>
                    <a:pt x="142825" y="125261"/>
                  </a:cubicBezTo>
                  <a:lnTo>
                    <a:pt x="130414" y="119055"/>
                  </a:lnTo>
                  <a:lnTo>
                    <a:pt x="125430" y="132007"/>
                  </a:lnTo>
                  <a:cubicBezTo>
                    <a:pt x="123243" y="137690"/>
                    <a:pt x="121324" y="143602"/>
                    <a:pt x="119683" y="149730"/>
                  </a:cubicBezTo>
                  <a:cubicBezTo>
                    <a:pt x="108984" y="189655"/>
                    <a:pt x="112742" y="228061"/>
                    <a:pt x="130023" y="259480"/>
                  </a:cubicBezTo>
                  <a:cubicBezTo>
                    <a:pt x="147341" y="290966"/>
                    <a:pt x="177636" y="314322"/>
                    <a:pt x="217852" y="325097"/>
                  </a:cubicBezTo>
                  <a:cubicBezTo>
                    <a:pt x="242222" y="331627"/>
                    <a:pt x="265817" y="328331"/>
                    <a:pt x="285086" y="316737"/>
                  </a:cubicBezTo>
                  <a:cubicBezTo>
                    <a:pt x="287326" y="315389"/>
                    <a:pt x="289496" y="313936"/>
                    <a:pt x="291592" y="312382"/>
                  </a:cubicBezTo>
                  <a:cubicBezTo>
                    <a:pt x="292647" y="313830"/>
                    <a:pt x="293612" y="315240"/>
                    <a:pt x="294495" y="316629"/>
                  </a:cubicBezTo>
                  <a:cubicBezTo>
                    <a:pt x="301042" y="326918"/>
                    <a:pt x="303183" y="336110"/>
                    <a:pt x="303183" y="353683"/>
                  </a:cubicBezTo>
                  <a:lnTo>
                    <a:pt x="303183" y="402215"/>
                  </a:lnTo>
                  <a:cubicBezTo>
                    <a:pt x="279027" y="411714"/>
                    <a:pt x="251460" y="416878"/>
                    <a:pt x="221039" y="416878"/>
                  </a:cubicBezTo>
                  <a:cubicBezTo>
                    <a:pt x="161372" y="416878"/>
                    <a:pt x="112628" y="397042"/>
                    <a:pt x="78832" y="363247"/>
                  </a:cubicBezTo>
                  <a:cubicBezTo>
                    <a:pt x="45036" y="329451"/>
                    <a:pt x="25202" y="280707"/>
                    <a:pt x="25202" y="221040"/>
                  </a:cubicBezTo>
                  <a:close/>
                  <a:moveTo>
                    <a:pt x="292274" y="274763"/>
                  </a:moveTo>
                  <a:cubicBezTo>
                    <a:pt x="285666" y="267844"/>
                    <a:pt x="278007" y="260185"/>
                    <a:pt x="269215" y="251393"/>
                  </a:cubicBezTo>
                  <a:lnTo>
                    <a:pt x="248900" y="231078"/>
                  </a:lnTo>
                  <a:lnTo>
                    <a:pt x="231078" y="248899"/>
                  </a:lnTo>
                  <a:lnTo>
                    <a:pt x="250027" y="267848"/>
                  </a:lnTo>
                  <a:cubicBezTo>
                    <a:pt x="260227" y="278048"/>
                    <a:pt x="268428" y="286269"/>
                    <a:pt x="275053" y="293230"/>
                  </a:cubicBezTo>
                  <a:cubicBezTo>
                    <a:pt x="274083" y="293901"/>
                    <a:pt x="273096" y="294540"/>
                    <a:pt x="272091" y="295142"/>
                  </a:cubicBezTo>
                  <a:cubicBezTo>
                    <a:pt x="259062" y="302983"/>
                    <a:pt x="242573" y="305631"/>
                    <a:pt x="224376" y="300753"/>
                  </a:cubicBezTo>
                  <a:cubicBezTo>
                    <a:pt x="190099" y="291569"/>
                    <a:pt x="165784" y="272205"/>
                    <a:pt x="152106" y="247334"/>
                  </a:cubicBezTo>
                  <a:cubicBezTo>
                    <a:pt x="138389" y="222399"/>
                    <a:pt x="134764" y="190819"/>
                    <a:pt x="144025" y="156252"/>
                  </a:cubicBezTo>
                  <a:cubicBezTo>
                    <a:pt x="144197" y="155613"/>
                    <a:pt x="144371" y="154979"/>
                    <a:pt x="144548" y="154346"/>
                  </a:cubicBezTo>
                  <a:cubicBezTo>
                    <a:pt x="172427" y="168400"/>
                    <a:pt x="190290" y="176795"/>
                    <a:pt x="221113" y="176795"/>
                  </a:cubicBezTo>
                  <a:cubicBezTo>
                    <a:pt x="230748" y="176795"/>
                    <a:pt x="236045" y="176831"/>
                    <a:pt x="240871" y="177310"/>
                  </a:cubicBezTo>
                  <a:cubicBezTo>
                    <a:pt x="245470" y="177767"/>
                    <a:pt x="249904" y="178657"/>
                    <a:pt x="257497" y="180692"/>
                  </a:cubicBezTo>
                  <a:cubicBezTo>
                    <a:pt x="287582" y="188755"/>
                    <a:pt x="303511" y="210219"/>
                    <a:pt x="303179" y="236740"/>
                  </a:cubicBezTo>
                  <a:cubicBezTo>
                    <a:pt x="303107" y="242551"/>
                    <a:pt x="302258" y="248732"/>
                    <a:pt x="300520" y="255213"/>
                  </a:cubicBezTo>
                  <a:cubicBezTo>
                    <a:pt x="298567" y="262505"/>
                    <a:pt x="295760" y="269040"/>
                    <a:pt x="292274" y="274763"/>
                  </a:cubicBezTo>
                  <a:close/>
                  <a:moveTo>
                    <a:pt x="382861" y="47632"/>
                  </a:moveTo>
                  <a:cubicBezTo>
                    <a:pt x="393823" y="49996"/>
                    <a:pt x="408838" y="58777"/>
                    <a:pt x="430471" y="79057"/>
                  </a:cubicBezTo>
                  <a:lnTo>
                    <a:pt x="372771" y="136757"/>
                  </a:lnTo>
                  <a:cubicBezTo>
                    <a:pt x="352490" y="115125"/>
                    <a:pt x="343709" y="100110"/>
                    <a:pt x="341346" y="89148"/>
                  </a:cubicBezTo>
                  <a:cubicBezTo>
                    <a:pt x="339082" y="78651"/>
                    <a:pt x="342401" y="70126"/>
                    <a:pt x="353119" y="59407"/>
                  </a:cubicBezTo>
                  <a:cubicBezTo>
                    <a:pt x="363838" y="48688"/>
                    <a:pt x="372364" y="45369"/>
                    <a:pt x="382861" y="47632"/>
                  </a:cubicBezTo>
                  <a:close/>
                </a:path>
              </a:pathLst>
            </a:custGeom>
            <a:solidFill>
              <a:schemeClr val="bg1"/>
            </a:solidFill>
            <a:ln w="187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5BEEEF62-0DC0-A3C5-A0F1-D2E26F16FF2A}"/>
              </a:ext>
            </a:extLst>
          </p:cNvPr>
          <p:cNvSpPr txBox="1"/>
          <p:nvPr/>
        </p:nvSpPr>
        <p:spPr>
          <a:xfrm>
            <a:off x="4753887" y="9718997"/>
            <a:ext cx="210411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900" dirty="0">
                <a:solidFill>
                  <a:schemeClr val="bg1"/>
                </a:solidFill>
              </a:rPr>
              <a:t>16.3.2026</a:t>
            </a:r>
            <a:r>
              <a:rPr lang="de-DE" sz="9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Cornelia.Bovensiepen@bmw.de</a:t>
            </a:r>
          </a:p>
        </p:txBody>
      </p:sp>
      <p:sp>
        <p:nvSpPr>
          <p:cNvPr id="13" name="Textfeld 8">
            <a:extLst>
              <a:ext uri="{FF2B5EF4-FFF2-40B4-BE49-F238E27FC236}">
                <a16:creationId xmlns:a16="http://schemas.microsoft.com/office/drawing/2014/main" id="{B7771513-2588-1887-7D8B-9669DE441BC5}"/>
              </a:ext>
            </a:extLst>
          </p:cNvPr>
          <p:cNvSpPr txBox="1"/>
          <p:nvPr/>
        </p:nvSpPr>
        <p:spPr>
          <a:xfrm>
            <a:off x="477209" y="9656741"/>
            <a:ext cx="4224021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</a:pP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1 </a:t>
            </a:r>
            <a:r>
              <a:rPr lang="en-US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The reduction is based on a comparison with industry averages from an internationally </a:t>
            </a:r>
            <a:r>
              <a:rPr lang="en-US" sz="600" dirty="0" err="1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recognised</a:t>
            </a:r>
            <a:r>
              <a:rPr lang="en-US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 LCA database</a:t>
            </a:r>
            <a:br>
              <a:rPr lang="en-US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</a:b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2 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This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value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is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based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on internal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forecasts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and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is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subject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to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change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. The final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value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can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be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derived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from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the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vehicle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footprint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at SOP.</a:t>
            </a:r>
            <a:endParaRPr lang="de-DE" sz="600" dirty="0">
              <a:solidFill>
                <a:schemeClr val="bg1"/>
              </a:solidFill>
              <a:latin typeface="BMWGroupTN Condensed"/>
              <a:ea typeface="+mn-lt"/>
              <a:cs typeface="+mn-lt"/>
            </a:endParaRPr>
          </a:p>
        </p:txBody>
      </p:sp>
      <p:sp>
        <p:nvSpPr>
          <p:cNvPr id="21" name="Textfeld 59">
            <a:extLst>
              <a:ext uri="{FF2B5EF4-FFF2-40B4-BE49-F238E27FC236}">
                <a16:creationId xmlns:a16="http://schemas.microsoft.com/office/drawing/2014/main" id="{260D2118-0F9D-DC69-0085-EA14ED292833}"/>
              </a:ext>
            </a:extLst>
          </p:cNvPr>
          <p:cNvSpPr txBox="1"/>
          <p:nvPr/>
        </p:nvSpPr>
        <p:spPr>
          <a:xfrm>
            <a:off x="5524460" y="2174627"/>
            <a:ext cx="1080000" cy="179029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defTabSz="3450345">
              <a:defRPr/>
            </a:pPr>
            <a: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  <a:t>Net Zero</a:t>
            </a:r>
          </a:p>
        </p:txBody>
      </p:sp>
    </p:spTree>
    <p:extLst>
      <p:ext uri="{BB962C8B-B14F-4D97-AF65-F5344CB8AC3E}">
        <p14:creationId xmlns:p14="http://schemas.microsoft.com/office/powerpoint/2010/main" val="39701058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MW Group 2021">
  <a:themeElements>
    <a:clrScheme name="BMW Group 2021">
      <a:dk1>
        <a:srgbClr val="000000"/>
      </a:dk1>
      <a:lt1>
        <a:srgbClr val="FFFFFF"/>
      </a:lt1>
      <a:dk2>
        <a:srgbClr val="035970"/>
      </a:dk2>
      <a:lt2>
        <a:srgbClr val="92A2BD"/>
      </a:lt2>
      <a:accent1>
        <a:srgbClr val="548D9E"/>
      </a:accent1>
      <a:accent2>
        <a:srgbClr val="85ACB9"/>
      </a:accent2>
      <a:accent3>
        <a:srgbClr val="ABC4CF"/>
      </a:accent3>
      <a:accent4>
        <a:srgbClr val="C8D7E0"/>
      </a:accent4>
      <a:accent5>
        <a:srgbClr val="DEE5EC"/>
      </a:accent5>
      <a:accent6>
        <a:srgbClr val="E8EBF1"/>
      </a:accent6>
      <a:hlink>
        <a:srgbClr val="000000"/>
      </a:hlink>
      <a:folHlink>
        <a:srgbClr val="000000"/>
      </a:folHlink>
    </a:clrScheme>
    <a:fontScheme name="BMW Group 2021">
      <a:majorFont>
        <a:latin typeface="BMWGroupTN Condensed"/>
        <a:ea typeface=""/>
        <a:cs typeface=""/>
      </a:majorFont>
      <a:minorFont>
        <a:latin typeface="BMWGroupTN Condensed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 w="19050">
          <a:noFill/>
          <a:miter lim="800000"/>
        </a:ln>
      </a:spPr>
      <a:bodyPr rtlCol="0" anchor="t" anchorCtr="0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 defTabSz="914400" rtl="0" eaLnBrk="1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chemeClr val="tx2"/>
          </a:buClr>
          <a:buFontTx/>
          <a:buNone/>
          <a:defRPr sz="1800" kern="1200" dirty="0" err="1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Ocean Blue">
      <a:srgbClr val="035970"/>
    </a:custClr>
    <a:custClr name="Night Blue">
      <a:srgbClr val="173B68"/>
    </a:custClr>
    <a:custClr name="Sky Blue">
      <a:srgbClr val="7B9AC0"/>
    </a:custClr>
    <a:custClr name="Turquoise">
      <a:srgbClr val="009A97"/>
    </a:custClr>
    <a:custClr name="Yellow">
      <a:srgbClr val="FAD022"/>
    </a:custClr>
    <a:custClr name="Orange">
      <a:srgbClr val="E96D0C"/>
    </a:custClr>
    <a:custClr name="Purple">
      <a:srgbClr val="8D1E77"/>
    </a:custClr>
    <a:custClr name="Red">
      <a:srgbClr val="AC1640"/>
    </a:custClr>
    <a:custClr name="Cyan">
      <a:srgbClr val="079EDA"/>
    </a:custClr>
    <a:custClr name="Green">
      <a:srgbClr val="508130"/>
    </a:custClr>
    <a:custClr name="Ocean Blue darker">
      <a:srgbClr val="024152"/>
    </a:custClr>
    <a:custClr name="Night Blue darker">
      <a:srgbClr val="133155"/>
    </a:custClr>
    <a:custClr name="Sky Blue darker">
      <a:srgbClr val="5179A9"/>
    </a:custClr>
    <a:custClr name="Turquoise darker">
      <a:srgbClr val="00777A"/>
    </a:custClr>
    <a:custClr name="Yellow darker">
      <a:srgbClr val="D2A000"/>
    </a:custClr>
    <a:custClr name="Orange darker">
      <a:srgbClr val="AF5009"/>
    </a:custClr>
    <a:custClr name="Purple darker">
      <a:srgbClr val="6B175B"/>
    </a:custClr>
    <a:custClr name="Red darker">
      <a:srgbClr val="76102D"/>
    </a:custClr>
    <a:custClr name="Cyan darker">
      <a:srgbClr val="05709B"/>
    </a:custClr>
    <a:custClr name="Green darker">
      <a:srgbClr val="365620"/>
    </a:custClr>
    <a:custClr name="Ocean Blue 30% lighter">
      <a:srgbClr val="4F8B9B"/>
    </a:custClr>
    <a:custClr name="Night Blue 30% lighter">
      <a:srgbClr val="687F9D"/>
    </a:custClr>
    <a:custClr name="Sky Blue 30% lighter">
      <a:srgbClr val="A8BED4"/>
    </a:custClr>
    <a:custClr name="Turquoise 30% lighter">
      <a:srgbClr val="66C2C1"/>
    </a:custClr>
    <a:custClr name="Yellow 30% lighter">
      <a:srgbClr val="FCE37A"/>
    </a:custClr>
    <a:custClr name="Orange 30% lighter">
      <a:srgbClr val="F69954"/>
    </a:custClr>
    <a:custClr name="Purple 30% lighter">
      <a:srgbClr val="BB78AD"/>
    </a:custClr>
    <a:custClr name="Red 30% lighter">
      <a:srgbClr val="CD738C"/>
    </a:custClr>
    <a:custClr name="Cyan 30% lighter">
      <a:srgbClr val="6DCBF1"/>
    </a:custClr>
    <a:custClr name="Green 30% lighter">
      <a:srgbClr val="8BB86D"/>
    </a:custClr>
    <a:custClr name="Ocean Blue 60% lighter">
      <a:srgbClr val="A7C5CD"/>
    </a:custClr>
    <a:custClr name="Night Blue 60% lighter">
      <a:srgbClr val="B9C4D1"/>
    </a:custClr>
    <a:custClr name="Sky Blue 60% lighter">
      <a:srgbClr val="D0DDE8"/>
    </a:custClr>
    <a:custClr name="Turquoise 60% lighter">
      <a:srgbClr val="B2E0E0"/>
    </a:custClr>
    <a:custClr name="Yellow 60% lighter">
      <a:srgbClr val="FDF1BC"/>
    </a:custClr>
    <a:custClr name="Orange 60% lighter">
      <a:srgbClr val="FBCCA9"/>
    </a:custClr>
    <a:custClr name="Purple 60% lighter">
      <a:srgbClr val="DDBBD6"/>
    </a:custClr>
    <a:custClr name="Red 60% lighter">
      <a:srgbClr val="E6B9C5"/>
    </a:custClr>
    <a:custClr name="Cyan 60% lighter">
      <a:srgbClr val="B1E7FD"/>
    </a:custClr>
    <a:custClr name="Green 60% lighter">
      <a:srgbClr val="C9DEBB"/>
    </a:custClr>
  </a:custClrLst>
  <a:extLst>
    <a:ext uri="{05A4C25C-085E-4340-85A3-A5531E510DB2}">
      <thm15:themeFamily xmlns:thm15="http://schemas.microsoft.com/office/thememl/2012/main" name="BMWG_BMW.potx" id="{7DEEE8E7-6124-4EA3-B3EC-F932C284516B}" vid="{275707FC-7534-4516-9DB4-4C033EF9FD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b1f0c3-751a-46cf-ae11-e71111d0a5cb" xsi:nil="true"/>
    <lcf76f155ced4ddcb4097134ff3c332f xmlns="56bdac72-35bd-4c4c-b26c-82e20eb6fd6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F3DC84727F045AC637B1E4A800C62" ma:contentTypeVersion="13" ma:contentTypeDescription="Create a new document." ma:contentTypeScope="" ma:versionID="207f1ca62010517729a583e964588921">
  <xsd:schema xmlns:xsd="http://www.w3.org/2001/XMLSchema" xmlns:xs="http://www.w3.org/2001/XMLSchema" xmlns:p="http://schemas.microsoft.com/office/2006/metadata/properties" xmlns:ns2="56bdac72-35bd-4c4c-b26c-82e20eb6fd68" xmlns:ns3="24b1f0c3-751a-46cf-ae11-e71111d0a5cb" targetNamespace="http://schemas.microsoft.com/office/2006/metadata/properties" ma:root="true" ma:fieldsID="7f459ce2f22e323849a6851abe631cbb" ns2:_="" ns3:_="">
    <xsd:import namespace="56bdac72-35bd-4c4c-b26c-82e20eb6fd68"/>
    <xsd:import namespace="24b1f0c3-751a-46cf-ae11-e71111d0a5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dac72-35bd-4c4c-b26c-82e20eb6fd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96b8e5b-1f52-4d89-9d30-0680d0269b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b1f0c3-751a-46cf-ae11-e71111d0a5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ddaeb71-40d8-4696-99ff-0c79fc6be31c}" ma:internalName="TaxCatchAll" ma:showField="CatchAllData" ma:web="24b1f0c3-751a-46cf-ae11-e71111d0a5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77FCE3-AB3A-4B96-905C-B26D32815DE1}">
  <ds:schemaRefs>
    <ds:schemaRef ds:uri="http://purl.org/dc/terms/"/>
    <ds:schemaRef ds:uri="56bdac72-35bd-4c4c-b26c-82e20eb6fd68"/>
    <ds:schemaRef ds:uri="24b1f0c3-751a-46cf-ae11-e71111d0a5cb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8F7C749-6FE6-4A18-8A8F-FC0B59512B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3CF7DE-744B-4539-95E1-DCFCF6A8E7E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344</Words>
  <Application>Microsoft Office PowerPoint</Application>
  <PresentationFormat>A4-Papier (210 x 297 mm)</PresentationFormat>
  <Paragraphs>30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0" baseType="lpstr">
      <vt:lpstr>Arial</vt:lpstr>
      <vt:lpstr>BMW Group</vt:lpstr>
      <vt:lpstr>BMW Group Condensed</vt:lpstr>
      <vt:lpstr>BMWGroupTN Condensed</vt:lpstr>
      <vt:lpstr>BMWTypeNext</vt:lpstr>
      <vt:lpstr>Segoe UI</vt:lpstr>
      <vt:lpstr>Wingdings</vt:lpstr>
      <vt:lpstr>BMW Group 2021</vt:lpstr>
      <vt:lpstr>think-cell Folie</vt:lpstr>
      <vt:lpstr>Sustainability BMW i3 SeLECTED Facts &amp; Figures.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Gruber Alexandra, (Alexandra.Gruber@partner.bmw.de)</dc:creator>
  <cp:lastModifiedBy>Bovensiepen Cornelia, AK-31</cp:lastModifiedBy>
  <cp:revision>266</cp:revision>
  <dcterms:created xsi:type="dcterms:W3CDTF">2025-07-18T15:02:00Z</dcterms:created>
  <dcterms:modified xsi:type="dcterms:W3CDTF">2026-07-14T14:05:52Z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6935750-240b-48e4-a615-66942a738439_Enabled">
    <vt:lpwstr>true</vt:lpwstr>
  </property>
  <property fmtid="{D5CDD505-2E9C-101B-9397-08002B2CF9AE}" pid="3" name="MSIP_Label_e6935750-240b-48e4-a615-66942a738439_SetDate">
    <vt:lpwstr>2025-07-18T16:05:59Z</vt:lpwstr>
  </property>
  <property fmtid="{D5CDD505-2E9C-101B-9397-08002B2CF9AE}" pid="4" name="MSIP_Label_e6935750-240b-48e4-a615-66942a738439_Method">
    <vt:lpwstr>Standard</vt:lpwstr>
  </property>
  <property fmtid="{D5CDD505-2E9C-101B-9397-08002B2CF9AE}" pid="5" name="MSIP_Label_e6935750-240b-48e4-a615-66942a738439_Name">
    <vt:lpwstr>e6935750-240b-48e4-a615-66942a738439</vt:lpwstr>
  </property>
  <property fmtid="{D5CDD505-2E9C-101B-9397-08002B2CF9AE}" pid="6" name="MSIP_Label_e6935750-240b-48e4-a615-66942a738439_SiteId">
    <vt:lpwstr>ce849bab-cc1c-465b-b62e-18f07c9ac198</vt:lpwstr>
  </property>
  <property fmtid="{D5CDD505-2E9C-101B-9397-08002B2CF9AE}" pid="7" name="MSIP_Label_e6935750-240b-48e4-a615-66942a738439_ActionId">
    <vt:lpwstr>ace27260-605d-4705-9232-4ee39f954824</vt:lpwstr>
  </property>
  <property fmtid="{D5CDD505-2E9C-101B-9397-08002B2CF9AE}" pid="8" name="MSIP_Label_e6935750-240b-48e4-a615-66942a738439_ContentBits">
    <vt:lpwstr>2</vt:lpwstr>
  </property>
  <property fmtid="{D5CDD505-2E9C-101B-9397-08002B2CF9AE}" pid="9" name="MSIP_Label_e6935750-240b-48e4-a615-66942a738439_Tag">
    <vt:lpwstr>10, 3, 0, 1</vt:lpwstr>
  </property>
  <property fmtid="{D5CDD505-2E9C-101B-9397-08002B2CF9AE}" pid="10" name="ClassificationContentMarkingFooterLocations">
    <vt:lpwstr>BMW Group 2021:6</vt:lpwstr>
  </property>
  <property fmtid="{D5CDD505-2E9C-101B-9397-08002B2CF9AE}" pid="11" name="ClassificationContentMarkingFooterText">
    <vt:lpwstr>CONFIDENTIAL</vt:lpwstr>
  </property>
  <property fmtid="{D5CDD505-2E9C-101B-9397-08002B2CF9AE}" pid="12" name="ContentTypeId">
    <vt:lpwstr>0x01010048DF3DC84727F045AC637B1E4A800C62</vt:lpwstr>
  </property>
  <property fmtid="{D5CDD505-2E9C-101B-9397-08002B2CF9AE}" pid="13" name="MediaServiceImageTags">
    <vt:lpwstr/>
  </property>
  <property fmtid="{D5CDD505-2E9C-101B-9397-08002B2CF9AE}" pid="14" name="MSIP_Label_9871b80c-ba46-4bfb-8ae2-045b5c64b754_Name">
    <vt:lpwstr>General</vt:lpwstr>
  </property>
  <property fmtid="{D5CDD505-2E9C-101B-9397-08002B2CF9AE}" pid="15" name="MSIP_Label_9871b80c-ba46-4bfb-8ae2-045b5c64b754_SiteId">
    <vt:lpwstr>38ea53fb-9117-4764-adc6-31f828910b30</vt:lpwstr>
  </property>
  <property fmtid="{D5CDD505-2E9C-101B-9397-08002B2CF9AE}" pid="16" name="MSIP_Label_9871b80c-ba46-4bfb-8ae2-045b5c64b754_SetDate">
    <vt:lpwstr>2025-07-21T13:00:26Z</vt:lpwstr>
  </property>
  <property fmtid="{D5CDD505-2E9C-101B-9397-08002B2CF9AE}" pid="17" name="MSIP_Label_9871b80c-ba46-4bfb-8ae2-045b5c64b754_Method">
    <vt:lpwstr>Standard</vt:lpwstr>
  </property>
  <property fmtid="{D5CDD505-2E9C-101B-9397-08002B2CF9AE}" pid="18" name="MSIP_Label_9871b80c-ba46-4bfb-8ae2-045b5c64b754_ActionId">
    <vt:lpwstr>f76153e1-7c02-4b06-96cd-12de402e28d9</vt:lpwstr>
  </property>
  <property fmtid="{D5CDD505-2E9C-101B-9397-08002B2CF9AE}" pid="19" name="MSIP_Label_9871b80c-ba46-4bfb-8ae2-045b5c64b754_ContentBits">
    <vt:lpwstr>0</vt:lpwstr>
  </property>
  <property fmtid="{D5CDD505-2E9C-101B-9397-08002B2CF9AE}" pid="20" name="MSIP_Label_9871b80c-ba46-4bfb-8ae2-045b5c64b754_Enabled">
    <vt:lpwstr>true</vt:lpwstr>
  </property>
  <property fmtid="{D5CDD505-2E9C-101B-9397-08002B2CF9AE}" pid="21" name="Order">
    <vt:r8>66100</vt:r8>
  </property>
  <property fmtid="{D5CDD505-2E9C-101B-9397-08002B2CF9AE}" pid="22" name="xd_Signature">
    <vt:bool>false</vt:bool>
  </property>
  <property fmtid="{D5CDD505-2E9C-101B-9397-08002B2CF9AE}" pid="23" name="xd_ProgID">
    <vt:lpwstr/>
  </property>
  <property fmtid="{D5CDD505-2E9C-101B-9397-08002B2CF9AE}" pid="24" name="ComplianceAssetId">
    <vt:lpwstr/>
  </property>
  <property fmtid="{D5CDD505-2E9C-101B-9397-08002B2CF9AE}" pid="25" name="TemplateUrl">
    <vt:lpwstr/>
  </property>
  <property fmtid="{D5CDD505-2E9C-101B-9397-08002B2CF9AE}" pid="26" name="_ExtendedDescription">
    <vt:lpwstr/>
  </property>
  <property fmtid="{D5CDD505-2E9C-101B-9397-08002B2CF9AE}" pid="27" name="TriggerFlowInfo">
    <vt:lpwstr/>
  </property>
</Properties>
</file>